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2"/>
  </p:sldMasterIdLst>
  <p:notesMasterIdLst>
    <p:notesMasterId r:id="rId31"/>
  </p:notesMasterIdLst>
  <p:sldIdLst>
    <p:sldId id="322" r:id="rId3"/>
    <p:sldId id="327" r:id="rId4"/>
    <p:sldId id="356" r:id="rId5"/>
    <p:sldId id="357" r:id="rId6"/>
    <p:sldId id="332" r:id="rId7"/>
    <p:sldId id="329" r:id="rId8"/>
    <p:sldId id="331" r:id="rId9"/>
    <p:sldId id="335" r:id="rId10"/>
    <p:sldId id="334" r:id="rId11"/>
    <p:sldId id="347" r:id="rId12"/>
    <p:sldId id="348" r:id="rId13"/>
    <p:sldId id="353" r:id="rId14"/>
    <p:sldId id="354" r:id="rId15"/>
    <p:sldId id="336" r:id="rId16"/>
    <p:sldId id="337" r:id="rId17"/>
    <p:sldId id="338" r:id="rId18"/>
    <p:sldId id="339" r:id="rId19"/>
    <p:sldId id="350" r:id="rId20"/>
    <p:sldId id="351" r:id="rId21"/>
    <p:sldId id="352" r:id="rId22"/>
    <p:sldId id="341" r:id="rId23"/>
    <p:sldId id="340" r:id="rId24"/>
    <p:sldId id="342" r:id="rId25"/>
    <p:sldId id="343" r:id="rId26"/>
    <p:sldId id="344" r:id="rId27"/>
    <p:sldId id="345" r:id="rId28"/>
    <p:sldId id="346" r:id="rId29"/>
    <p:sldId id="358" r:id="rId30"/>
  </p:sldIdLst>
  <p:sldSz cx="9144000" cy="6858000" type="screen4x3"/>
  <p:notesSz cx="6858000" cy="9144000"/>
  <p:defaultTextStyle>
    <a:defPPr>
      <a:defRPr lang="en-GB"/>
    </a:defPPr>
    <a:lvl1pPr marL="269875" indent="-269875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539750" indent="-269875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809625" indent="-269875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079500" indent="-269875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349375" indent="-269875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6">
          <p15:clr>
            <a:srgbClr val="A4A3A4"/>
          </p15:clr>
        </p15:guide>
        <p15:guide id="2" orient="horz" pos="180">
          <p15:clr>
            <a:srgbClr val="A4A3A4"/>
          </p15:clr>
        </p15:guide>
        <p15:guide id="3" orient="horz" pos="1181">
          <p15:clr>
            <a:srgbClr val="A4A3A4"/>
          </p15:clr>
        </p15:guide>
        <p15:guide id="4" orient="horz" pos="4085">
          <p15:clr>
            <a:srgbClr val="A4A3A4"/>
          </p15:clr>
        </p15:guide>
        <p15:guide id="5" pos="284">
          <p15:clr>
            <a:srgbClr val="A4A3A4"/>
          </p15:clr>
        </p15:guide>
        <p15:guide id="6" pos="5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F6447A-24EA-4742-A8FB-1DF080B5CEFA}">
  <a:tblStyle styleId="{CEF6447A-24EA-4742-A8FB-1DF080B5CEFA}" styleName="DLA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dk2"/>
              </a:solidFill>
            </a:ln>
          </a:top>
          <a:bottom>
            <a:ln w="12700" cmpd="sng">
              <a:solidFill>
                <a:schemeClr val="dk2"/>
              </a:solidFill>
            </a:ln>
          </a:bottom>
          <a:insideH>
            <a:ln w="6350" cmpd="sng">
              <a:solidFill>
                <a:srgbClr val="D5D9D9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F4F4F4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</a:tcStyle>
    </a:lastCol>
    <a:firstCol>
      <a:tcTxStyle>
        <a:fontRef idx="minor">
          <a:prstClr val="black"/>
        </a:fontRef>
        <a:schemeClr val="dk1"/>
      </a:tcTxStyle>
      <a:tcStyle>
        <a:tcBdr/>
      </a:tcStyle>
    </a:firstCol>
    <a:lastRow>
      <a:tcTxStyle>
        <a:fontRef idx="minor">
          <a:prstClr val="black"/>
        </a:fontRef>
        <a:schemeClr val="dk1"/>
      </a:tcTxStyle>
      <a:tcStyle>
        <a:tcBdr/>
      </a:tcStyle>
    </a:lastRow>
    <a:firstRow>
      <a:tcTxStyle b="on">
        <a:fontRef idx="minor">
          <a:prstClr val="black"/>
        </a:fontRef>
        <a:schemeClr val="dk2"/>
      </a:tcTxStyle>
      <a:tcStyle>
        <a:tcBdr>
          <a:top>
            <a:ln w="12700" cmpd="sng">
              <a:solidFill>
                <a:schemeClr val="dk2"/>
              </a:solidFill>
            </a:ln>
          </a:top>
          <a:bottom>
            <a:ln w="12700" cmpd="sng">
              <a:solidFill>
                <a:schemeClr val="dk2"/>
              </a:solidFill>
            </a:ln>
          </a:bottom>
        </a:tcBdr>
        <a:fill>
          <a:solidFill>
            <a:schemeClr val="l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5" autoAdjust="0"/>
    <p:restoredTop sz="94293" autoAdjust="0"/>
  </p:normalViewPr>
  <p:slideViewPr>
    <p:cSldViewPr snapToGrid="0">
      <p:cViewPr>
        <p:scale>
          <a:sx n="70" d="100"/>
          <a:sy n="70" d="100"/>
        </p:scale>
        <p:origin x="-1164" y="-222"/>
      </p:cViewPr>
      <p:guideLst>
        <p:guide orient="horz" pos="1136"/>
        <p:guide orient="horz" pos="180"/>
        <p:guide orient="horz" pos="1181"/>
        <p:guide orient="horz" pos="4085"/>
        <p:guide pos="284"/>
        <p:guide pos="5478"/>
      </p:guideLst>
    </p:cSldViewPr>
  </p:slideViewPr>
  <p:outlineViewPr>
    <p:cViewPr>
      <p:scale>
        <a:sx n="33" d="100"/>
        <a:sy n="33" d="100"/>
      </p:scale>
      <p:origin x="0" y="-29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70000" indent="-270000" algn="l" defTabSz="914342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70000" indent="-270000" algn="r" defTabSz="914342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410793-ED62-9F48-8FB9-CE691150DA37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270000" indent="-270000" algn="l" defTabSz="914342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chemeClr val="tx2"/>
              </a:buClr>
              <a:buFont typeface="Wingdings 2" charset="2"/>
              <a:buChar char=""/>
              <a:defRPr sz="1200"/>
            </a:lvl1pPr>
          </a:lstStyle>
          <a:p>
            <a:fld id="{11D28953-2F13-D649-8A6B-DB4DE762C2B0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3443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38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9100" algn="l" defTabSz="838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8200" algn="l" defTabSz="838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8888" algn="l" defTabSz="838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7988" algn="l" defTabSz="838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8953-2F13-D649-8A6B-DB4DE762C2B0}" type="slidenum">
              <a:rPr lang="en-US" altLang="it-IT" smtClean="0"/>
              <a:pPr/>
              <a:t>1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1946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Border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0" indent="0" algn="ctr" defTabSz="914342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US" dirty="0" err="1"/>
          </a:p>
        </p:txBody>
      </p:sp>
      <p:sp>
        <p:nvSpPr>
          <p:cNvPr id="5" name="ImageBox"/>
          <p:cNvSpPr/>
          <p:nvPr userDrawn="1"/>
        </p:nvSpPr>
        <p:spPr bwMode="gray">
          <a:xfrm>
            <a:off x="2268538" y="0"/>
            <a:ext cx="687705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 dirty="0" err="1"/>
          </a:p>
        </p:txBody>
      </p:sp>
      <p:pic>
        <p:nvPicPr>
          <p:cNvPr id="6" name="WhiteBoxClientLog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68538" y="2135188"/>
            <a:ext cx="68754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WhiteBox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68538" y="2135188"/>
            <a:ext cx="68754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tsConfidential" hidden="1"/>
          <p:cNvSpPr txBox="1">
            <a:spLocks noChangeArrowheads="1"/>
          </p:cNvSpPr>
          <p:nvPr userDrawn="1"/>
        </p:nvSpPr>
        <p:spPr bwMode="gray">
          <a:xfrm>
            <a:off x="2743200" y="4467225"/>
            <a:ext cx="60150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Font typeface="Wingdings 2" pitchFamily="18" charset="2"/>
              <a:buNone/>
              <a:defRPr/>
            </a:pPr>
            <a:r>
              <a:rPr lang="en-US" altLang="it-IT" sz="1200" b="1" smtClean="0">
                <a:solidFill>
                  <a:schemeClr val="bg2"/>
                </a:solidFill>
                <a:ea typeface="+mn-ea"/>
                <a:cs typeface="Arial" pitchFamily="34" charset="0"/>
              </a:rPr>
              <a:t>Confidential</a:t>
            </a:r>
          </a:p>
        </p:txBody>
      </p:sp>
      <p:sp>
        <p:nvSpPr>
          <p:cNvPr id="9" name="ClientLogoBox" hidden="1"/>
          <p:cNvSpPr/>
          <p:nvPr userDrawn="1"/>
        </p:nvSpPr>
        <p:spPr bwMode="gray">
          <a:xfrm>
            <a:off x="7331075" y="3030538"/>
            <a:ext cx="1366838" cy="79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31" tIns="47331" rIns="47331" bIns="47331" anchor="ctr"/>
          <a:lstStyle/>
          <a:p>
            <a:pPr marL="0" indent="0" algn="ctr" defTabSz="914342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10" name="TitleDate"/>
          <p:cNvSpPr txBox="1"/>
          <p:nvPr userDrawn="1"/>
        </p:nvSpPr>
        <p:spPr bwMode="gray">
          <a:xfrm>
            <a:off x="2743200" y="4164013"/>
            <a:ext cx="5951538" cy="246062"/>
          </a:xfrm>
          <a:prstGeom prst="rect">
            <a:avLst/>
          </a:prstGeom>
        </p:spPr>
        <p:txBody>
          <a:bodyPr lIns="0" tIns="0" rIns="0" bIns="0"/>
          <a:lstStyle>
            <a:lvl1pPr lvl="0">
              <a:spcBef>
                <a:spcPts val="1800"/>
              </a:spcBef>
              <a:buFont typeface="Arial" pitchFamily="34" charset="0"/>
              <a:defRPr sz="1600" b="1" baseline="0">
                <a:solidFill>
                  <a:schemeClr val="tx2"/>
                </a:solidFill>
              </a:defRPr>
            </a:lvl1pPr>
            <a:lvl2pPr marL="0" indent="0">
              <a:spcBef>
                <a:spcPts val="900"/>
              </a:spcBef>
              <a:buFont typeface="Arial" panose="05020102010507070707" pitchFamily="18" charset="2"/>
              <a:buNone/>
              <a:defRPr sz="1800"/>
            </a:lvl2pPr>
            <a:lvl3pPr marL="270000" indent="-270000">
              <a:spcBef>
                <a:spcPts val="900"/>
              </a:spcBef>
              <a:buFont typeface="Wingdings 2" panose="05020102010507070707" pitchFamily="18" charset="2"/>
              <a:buChar char="¡"/>
              <a:defRPr sz="1800"/>
            </a:lvl3pPr>
            <a:lvl4pPr indent="-270000">
              <a:spcBef>
                <a:spcPts val="600"/>
              </a:spcBef>
              <a:defRPr sz="1800"/>
            </a:lvl4pPr>
            <a:lvl5pPr marL="810000" indent="-270000">
              <a:spcBef>
                <a:spcPts val="600"/>
              </a:spcBef>
              <a:defRPr sz="1800"/>
            </a:lvl5pPr>
            <a:lvl6pPr marL="1080000" indent="-270000">
              <a:spcBef>
                <a:spcPts val="600"/>
              </a:spcBef>
              <a:defRPr sz="1800"/>
            </a:lvl6pPr>
            <a:lvl7pPr marL="1350000" indent="-270000">
              <a:spcBef>
                <a:spcPts val="600"/>
              </a:spcBef>
              <a:defRPr sz="1800"/>
            </a:lvl7pPr>
            <a:lvl8pPr marL="1620000" indent="-270000">
              <a:spcBef>
                <a:spcPts val="600"/>
              </a:spcBef>
              <a:defRPr sz="1800"/>
            </a:lvl8pPr>
            <a:lvl9pPr marL="1890000" indent="-270000">
              <a:spcBef>
                <a:spcPts val="600"/>
              </a:spcBef>
              <a:defRPr sz="1800"/>
            </a:lvl9pPr>
          </a:lstStyle>
          <a:p>
            <a:pPr marL="0" indent="0" defTabSz="914342" fontAlgn="auto">
              <a:spcAft>
                <a:spcPts val="0"/>
              </a:spcAft>
              <a:buClr>
                <a:schemeClr val="tx2"/>
              </a:buClr>
              <a:defRPr/>
            </a:pPr>
            <a:r>
              <a:rPr lang="en-US" smtClean="0">
                <a:latin typeface="+mn-lt"/>
                <a:ea typeface="+mn-ea"/>
                <a:cs typeface="+mn-cs"/>
              </a:rPr>
              <a:t>29 giugno 2016</a:t>
            </a:r>
            <a:endParaRPr lang="en-US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1" name="SlideBorder"/>
          <p:cNvSpPr/>
          <p:nvPr userDrawn="1"/>
        </p:nvSpPr>
        <p:spPr bwMode="gray">
          <a:xfrm>
            <a:off x="0" y="0"/>
            <a:ext cx="9140825" cy="6854825"/>
          </a:xfrm>
          <a:prstGeom prst="rect">
            <a:avLst/>
          </a:prstGeom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270000" indent="-270000" algn="ctr" defTabSz="914342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/>
            </a:pPr>
            <a:endParaRPr lang="en-US" dirty="0" err="1"/>
          </a:p>
        </p:txBody>
      </p:sp>
      <p:sp>
        <p:nvSpPr>
          <p:cNvPr id="12" name="ColouredBar"/>
          <p:cNvSpPr/>
          <p:nvPr userDrawn="1"/>
        </p:nvSpPr>
        <p:spPr bwMode="gray">
          <a:xfrm>
            <a:off x="0" y="0"/>
            <a:ext cx="22685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 dirty="0" err="1"/>
          </a:p>
        </p:txBody>
      </p:sp>
      <p:pic>
        <p:nvPicPr>
          <p:cNvPr id="13" name="DLAPipe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49263" y="3030538"/>
            <a:ext cx="13684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743201" y="2518279"/>
            <a:ext cx="5951538" cy="900000"/>
          </a:xfrm>
        </p:spPr>
        <p:txBody>
          <a:bodyPr/>
          <a:lstStyle>
            <a:lvl1pPr algn="l">
              <a:lnSpc>
                <a:spcPct val="100000"/>
              </a:lnSpc>
              <a:defRPr sz="30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743201" y="3501159"/>
            <a:ext cx="5951538" cy="576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695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66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30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louredBackground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 dirty="0" err="1"/>
          </a:p>
        </p:txBody>
      </p:sp>
      <p:pic>
        <p:nvPicPr>
          <p:cNvPr id="3" name="DLAPip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49263" y="3030538"/>
            <a:ext cx="13684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ctsDisclaimer_None"/>
          <p:cNvSpPr txBox="1">
            <a:spLocks noChangeArrowheads="1"/>
          </p:cNvSpPr>
          <p:nvPr userDrawn="1"/>
        </p:nvSpPr>
        <p:spPr bwMode="gray">
          <a:xfrm>
            <a:off x="449263" y="4038600"/>
            <a:ext cx="8245475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Font typeface="Wingdings 2" pitchFamily="18" charset="2"/>
              <a:buNone/>
              <a:defRPr/>
            </a:pPr>
            <a:r>
              <a:rPr lang="en-US" altLang="it-IT" sz="1000" smtClean="0">
                <a:solidFill>
                  <a:srgbClr val="FFFFFF"/>
                </a:solidFill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1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/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25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Border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0" indent="0" algn="ctr" defTabSz="914342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US" dirty="0" err="1"/>
          </a:p>
        </p:txBody>
      </p:sp>
      <p:sp>
        <p:nvSpPr>
          <p:cNvPr id="5" name="ImageBox"/>
          <p:cNvSpPr/>
          <p:nvPr userDrawn="1"/>
        </p:nvSpPr>
        <p:spPr bwMode="gray">
          <a:xfrm>
            <a:off x="2555875" y="0"/>
            <a:ext cx="65881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 dirty="0" err="1"/>
          </a:p>
        </p:txBody>
      </p:sp>
      <p:pic>
        <p:nvPicPr>
          <p:cNvPr id="6" name="WhiteBox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55875" y="2135188"/>
            <a:ext cx="6588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ctionNumberPlaceholder"/>
          <p:cNvSpPr>
            <a:spLocks noGrp="1"/>
          </p:cNvSpPr>
          <p:nvPr>
            <p:ph type="body" sz="quarter" idx="10"/>
          </p:nvPr>
        </p:nvSpPr>
        <p:spPr bwMode="gray">
          <a:xfrm>
            <a:off x="0" y="2149787"/>
            <a:ext cx="2556000" cy="2554545"/>
          </a:xfrm>
        </p:spPr>
        <p:txBody>
          <a:bodyPr>
            <a:spAutoFit/>
          </a:bodyPr>
          <a:lstStyle>
            <a:lvl1pPr marL="0" indent="0" algn="ctr">
              <a:buNone/>
              <a:defRPr sz="16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80000" y="2747963"/>
            <a:ext cx="5940000" cy="1362075"/>
          </a:xfrm>
        </p:spPr>
        <p:txBody>
          <a:bodyPr/>
          <a:lstStyle>
            <a:lvl1pPr algn="l">
              <a:defRPr sz="40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66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450850" y="1873250"/>
            <a:ext cx="4020574" cy="4608512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4"/>
          </p:nvPr>
        </p:nvSpPr>
        <p:spPr bwMode="gray">
          <a:xfrm>
            <a:off x="4674164" y="1873250"/>
            <a:ext cx="4020574" cy="460851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442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/>
          <p:cNvSpPr/>
          <p:nvPr userDrawn="1"/>
        </p:nvSpPr>
        <p:spPr bwMode="gray">
          <a:xfrm>
            <a:off x="8982075" y="0"/>
            <a:ext cx="1619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dirty="0" err="1" smtClean="0"/>
          </a:p>
        </p:txBody>
      </p:sp>
      <p:sp>
        <p:nvSpPr>
          <p:cNvPr id="5" name="Grey Box"/>
          <p:cNvSpPr/>
          <p:nvPr userDrawn="1"/>
        </p:nvSpPr>
        <p:spPr bwMode="gray">
          <a:xfrm>
            <a:off x="6894513" y="0"/>
            <a:ext cx="2087562" cy="6605588"/>
          </a:xfrm>
          <a:prstGeom prst="rect">
            <a:avLst/>
          </a:prstGeom>
          <a:solidFill>
            <a:srgbClr val="E3E3E3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 dirty="0" err="1"/>
          </a:p>
        </p:txBody>
      </p:sp>
      <p:sp>
        <p:nvSpPr>
          <p:cNvPr id="6" name="Corner Box"/>
          <p:cNvSpPr/>
          <p:nvPr userDrawn="1"/>
        </p:nvSpPr>
        <p:spPr bwMode="gray">
          <a:xfrm>
            <a:off x="8982075" y="6551613"/>
            <a:ext cx="161925" cy="30638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 dirty="0" err="1">
              <a:solidFill>
                <a:schemeClr val="bg1"/>
              </a:solidFill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450850" y="1873249"/>
            <a:ext cx="6192838" cy="4608514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0000" y="288000"/>
            <a:ext cx="6192000" cy="151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1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ouble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/>
          <p:cNvSpPr/>
          <p:nvPr userDrawn="1"/>
        </p:nvSpPr>
        <p:spPr bwMode="gray">
          <a:xfrm>
            <a:off x="8982075" y="0"/>
            <a:ext cx="1619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dirty="0" err="1" smtClean="0"/>
          </a:p>
        </p:txBody>
      </p:sp>
      <p:sp>
        <p:nvSpPr>
          <p:cNvPr id="5" name="Grey Box"/>
          <p:cNvSpPr/>
          <p:nvPr userDrawn="1"/>
        </p:nvSpPr>
        <p:spPr bwMode="gray">
          <a:xfrm>
            <a:off x="5310188" y="0"/>
            <a:ext cx="3671887" cy="6605588"/>
          </a:xfrm>
          <a:prstGeom prst="rect">
            <a:avLst/>
          </a:prstGeom>
          <a:solidFill>
            <a:srgbClr val="E3E3E3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 dirty="0" err="1"/>
          </a:p>
        </p:txBody>
      </p:sp>
      <p:sp>
        <p:nvSpPr>
          <p:cNvPr id="6" name="Corner Box"/>
          <p:cNvSpPr/>
          <p:nvPr userDrawn="1"/>
        </p:nvSpPr>
        <p:spPr bwMode="gray">
          <a:xfrm>
            <a:off x="8982075" y="6551613"/>
            <a:ext cx="161925" cy="30638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 dirty="0" err="1">
              <a:solidFill>
                <a:schemeClr val="bg1"/>
              </a:solidFill>
            </a:endParaRPr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450850" y="1873249"/>
            <a:ext cx="4561680" cy="4608513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0000" y="288000"/>
            <a:ext cx="4560150" cy="151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77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/>
          <p:cNvSpPr/>
          <p:nvPr userDrawn="1"/>
        </p:nvSpPr>
        <p:spPr bwMode="gray">
          <a:xfrm>
            <a:off x="8982075" y="0"/>
            <a:ext cx="1619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dirty="0" err="1" smtClean="0"/>
          </a:p>
        </p:txBody>
      </p:sp>
      <p:sp>
        <p:nvSpPr>
          <p:cNvPr id="5" name="Grey Box"/>
          <p:cNvSpPr/>
          <p:nvPr userDrawn="1"/>
        </p:nvSpPr>
        <p:spPr bwMode="gray">
          <a:xfrm>
            <a:off x="6354763" y="0"/>
            <a:ext cx="2627312" cy="6605588"/>
          </a:xfrm>
          <a:prstGeom prst="rect">
            <a:avLst/>
          </a:prstGeom>
          <a:solidFill>
            <a:srgbClr val="E3E3E3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 dirty="0" err="1"/>
          </a:p>
        </p:txBody>
      </p:sp>
      <p:sp>
        <p:nvSpPr>
          <p:cNvPr id="6" name="Corner Box"/>
          <p:cNvSpPr/>
          <p:nvPr userDrawn="1"/>
        </p:nvSpPr>
        <p:spPr bwMode="gray">
          <a:xfrm>
            <a:off x="8982075" y="6551613"/>
            <a:ext cx="161925" cy="30638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 dirty="0" err="1">
              <a:solidFill>
                <a:schemeClr val="bg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 bwMode="gray">
          <a:xfrm>
            <a:off x="450849" y="1873250"/>
            <a:ext cx="5544000" cy="4601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0000" y="288000"/>
            <a:ext cx="5542813" cy="151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91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/>
          <p:cNvSpPr/>
          <p:nvPr userDrawn="1"/>
        </p:nvSpPr>
        <p:spPr bwMode="gray">
          <a:xfrm>
            <a:off x="8982075" y="0"/>
            <a:ext cx="1619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dirty="0" err="1" smtClean="0"/>
          </a:p>
        </p:txBody>
      </p:sp>
      <p:sp>
        <p:nvSpPr>
          <p:cNvPr id="5" name="Grey Box"/>
          <p:cNvSpPr/>
          <p:nvPr userDrawn="1"/>
        </p:nvSpPr>
        <p:spPr bwMode="gray">
          <a:xfrm>
            <a:off x="5705475" y="0"/>
            <a:ext cx="3276600" cy="6605588"/>
          </a:xfrm>
          <a:prstGeom prst="rect">
            <a:avLst/>
          </a:prstGeom>
          <a:solidFill>
            <a:srgbClr val="E3E3E3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 dirty="0" err="1"/>
          </a:p>
        </p:txBody>
      </p:sp>
      <p:sp>
        <p:nvSpPr>
          <p:cNvPr id="6" name="Corner Box"/>
          <p:cNvSpPr/>
          <p:nvPr userDrawn="1"/>
        </p:nvSpPr>
        <p:spPr bwMode="gray">
          <a:xfrm>
            <a:off x="8982075" y="6551613"/>
            <a:ext cx="161925" cy="30638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 dirty="0" err="1">
              <a:solidFill>
                <a:schemeClr val="bg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 bwMode="gray">
          <a:xfrm>
            <a:off x="450850" y="1873249"/>
            <a:ext cx="4968000" cy="46016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49999" y="288000"/>
            <a:ext cx="4968000" cy="151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43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y Box"/>
          <p:cNvSpPr>
            <a:spLocks noChangeArrowheads="1"/>
          </p:cNvSpPr>
          <p:nvPr userDrawn="1"/>
        </p:nvSpPr>
        <p:spPr bwMode="gray">
          <a:xfrm>
            <a:off x="2933700" y="0"/>
            <a:ext cx="6048375" cy="6605588"/>
          </a:xfrm>
          <a:prstGeom prst="rect">
            <a:avLst/>
          </a:prstGeom>
          <a:solidFill>
            <a:srgbClr val="E3E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58838"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858838"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58838"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858838"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858838"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8065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2637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7209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1781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lnSpc>
                <a:spcPct val="90000"/>
              </a:lnSpc>
              <a:buFont typeface="Wingdings 2" pitchFamily="18" charset="2"/>
              <a:buNone/>
              <a:defRPr/>
            </a:pPr>
            <a:endParaRPr lang="it-IT" altLang="it-IT" sz="700" smtClean="0">
              <a:ea typeface="+mn-ea"/>
              <a:cs typeface="Arial" pitchFamily="34" charset="0"/>
            </a:endParaRPr>
          </a:p>
        </p:txBody>
      </p:sp>
      <p:sp>
        <p:nvSpPr>
          <p:cNvPr id="5" name="Colour Strip"/>
          <p:cNvSpPr/>
          <p:nvPr userDrawn="1"/>
        </p:nvSpPr>
        <p:spPr bwMode="gray">
          <a:xfrm>
            <a:off x="8982075" y="0"/>
            <a:ext cx="1619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dirty="0" err="1" smtClean="0"/>
          </a:p>
        </p:txBody>
      </p:sp>
      <p:sp>
        <p:nvSpPr>
          <p:cNvPr id="6" name="Corner Box"/>
          <p:cNvSpPr/>
          <p:nvPr userDrawn="1"/>
        </p:nvSpPr>
        <p:spPr bwMode="gray">
          <a:xfrm>
            <a:off x="8982075" y="6551613"/>
            <a:ext cx="161925" cy="30638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 dirty="0" err="1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 bwMode="gray">
          <a:xfrm>
            <a:off x="450850" y="1873249"/>
            <a:ext cx="2196000" cy="460164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0001" y="288000"/>
            <a:ext cx="2196000" cy="151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55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449263" y="287338"/>
            <a:ext cx="82454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&lt;Insert title&gt;</a:t>
            </a:r>
          </a:p>
        </p:txBody>
      </p:sp>
      <p:sp>
        <p:nvSpPr>
          <p:cNvPr id="112" name="Footer Strip"/>
          <p:cNvSpPr/>
          <p:nvPr/>
        </p:nvSpPr>
        <p:spPr bwMode="gray">
          <a:xfrm>
            <a:off x="0" y="6554788"/>
            <a:ext cx="9144000" cy="304800"/>
          </a:xfrm>
          <a:prstGeom prst="rect">
            <a:avLst/>
          </a:prstGeom>
          <a:solidFill>
            <a:srgbClr val="E3E3E3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00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/>
            </a:pPr>
            <a:endParaRPr lang="en-GB" sz="700" dirty="0" err="1"/>
          </a:p>
        </p:txBody>
      </p:sp>
      <p:sp>
        <p:nvSpPr>
          <p:cNvPr id="3" name="ctsMasterTextPlaceholder"/>
          <p:cNvSpPr>
            <a:spLocks noGrp="1"/>
          </p:cNvSpPr>
          <p:nvPr>
            <p:ph type="body" idx="1"/>
          </p:nvPr>
        </p:nvSpPr>
        <p:spPr bwMode="gray">
          <a:xfrm>
            <a:off x="450850" y="1874838"/>
            <a:ext cx="8243888" cy="4606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&lt;Insert bullets or format text with the buttons on the ‘Firm Tools’ ribbon&gt;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  <a:endParaRPr lang="en-US" noProof="0" dirty="0"/>
          </a:p>
        </p:txBody>
      </p:sp>
      <p:sp>
        <p:nvSpPr>
          <p:cNvPr id="114" name="ctsScreenWeb"/>
          <p:cNvSpPr>
            <a:spLocks noGrp="1"/>
          </p:cNvSpPr>
          <p:nvPr/>
        </p:nvSpPr>
        <p:spPr bwMode="gray">
          <a:xfrm>
            <a:off x="439738" y="6627813"/>
            <a:ext cx="1079500" cy="153987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en-GB" sz="1000" dirty="0" smtClean="0">
                <a:solidFill>
                  <a:schemeClr val="tx2"/>
                </a:solidFill>
              </a:rPr>
              <a:t>www.dlapiper.com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07" name="ctsSlideNumber"/>
          <p:cNvSpPr txBox="1">
            <a:spLocks/>
          </p:cNvSpPr>
          <p:nvPr/>
        </p:nvSpPr>
        <p:spPr bwMode="gray">
          <a:xfrm>
            <a:off x="8521700" y="6624638"/>
            <a:ext cx="287338" cy="161925"/>
          </a:xfrm>
          <a:prstGeom prst="rect">
            <a:avLst/>
          </a:prstGeom>
        </p:spPr>
        <p:txBody>
          <a:bodyPr wrap="none" lIns="0" tIns="0" rIns="0" bIns="0" anchor="ctr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5613" defTabSz="8985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2813" defTabSz="8985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0013" defTabSz="8985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7213" defTabSz="8985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4413" indent="-269875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1613" indent="-269875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98813" indent="-269875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6013" indent="-269875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r" eaLnBrk="1" hangingPunct="1">
              <a:buClr>
                <a:schemeClr val="tx2"/>
              </a:buClr>
              <a:buFont typeface="Wingdings 2" charset="2"/>
              <a:buNone/>
            </a:pPr>
            <a:fld id="{EAD2F4B4-12AA-9543-9253-816845D4C5EB}" type="slidenum">
              <a:rPr lang="en-US" altLang="it-IT" sz="1000">
                <a:solidFill>
                  <a:schemeClr val="bg2"/>
                </a:solidFill>
              </a:rPr>
              <a:pPr marL="0" indent="0" algn="r" eaLnBrk="1" hangingPunct="1">
                <a:buClr>
                  <a:schemeClr val="tx2"/>
                </a:buClr>
                <a:buFont typeface="Wingdings 2" charset="2"/>
                <a:buNone/>
              </a:pPr>
              <a:t>‹#›</a:t>
            </a:fld>
            <a:endParaRPr lang="en-US" altLang="it-IT" sz="1000">
              <a:solidFill>
                <a:schemeClr val="bg2"/>
              </a:solidFill>
            </a:endParaRPr>
          </a:p>
        </p:txBody>
      </p:sp>
      <p:sp>
        <p:nvSpPr>
          <p:cNvPr id="1031" name="ctsFooter"/>
          <p:cNvSpPr txBox="1">
            <a:spLocks noChangeArrowheads="1"/>
          </p:cNvSpPr>
          <p:nvPr/>
        </p:nvSpPr>
        <p:spPr bwMode="gray">
          <a:xfrm>
            <a:off x="1908175" y="6627813"/>
            <a:ext cx="45005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Font typeface="Wingdings 2" pitchFamily="18" charset="2"/>
              <a:buNone/>
              <a:defRPr/>
            </a:pPr>
            <a:r>
              <a:rPr lang="en-US" altLang="it-IT" sz="1000" smtClean="0">
                <a:solidFill>
                  <a:schemeClr val="bg2"/>
                </a:solidFill>
                <a:ea typeface="+mn-ea"/>
                <a:cs typeface="Arial" pitchFamily="34" charset="0"/>
              </a:rPr>
              <a:t>UPC - Introduzione</a:t>
            </a:r>
          </a:p>
        </p:txBody>
      </p:sp>
      <p:sp>
        <p:nvSpPr>
          <p:cNvPr id="1032" name="DateBox"/>
          <p:cNvSpPr txBox="1">
            <a:spLocks noChangeArrowheads="1"/>
          </p:cNvSpPr>
          <p:nvPr/>
        </p:nvSpPr>
        <p:spPr bwMode="gray">
          <a:xfrm>
            <a:off x="7575023" y="6627862"/>
            <a:ext cx="87524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r">
              <a:buFont typeface="Wingdings 2" pitchFamily="18" charset="2"/>
              <a:buNone/>
              <a:defRPr/>
            </a:pPr>
            <a:r>
              <a:rPr lang="en-US" altLang="it-IT" sz="1000" smtClean="0">
                <a:solidFill>
                  <a:schemeClr val="bg2"/>
                </a:solidFill>
                <a:ea typeface="+mn-ea"/>
                <a:cs typeface="Arial" pitchFamily="34" charset="0"/>
              </a:rPr>
              <a:t>29 giugno 2016</a:t>
            </a:r>
          </a:p>
        </p:txBody>
      </p:sp>
      <p:sp>
        <p:nvSpPr>
          <p:cNvPr id="4" name="SlideBorder"/>
          <p:cNvSpPr/>
          <p:nvPr/>
        </p:nvSpPr>
        <p:spPr bwMode="gray">
          <a:xfrm>
            <a:off x="0" y="0"/>
            <a:ext cx="9140825" cy="6854825"/>
          </a:xfrm>
          <a:prstGeom prst="rect">
            <a:avLst/>
          </a:prstGeom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270000" indent="-270000" algn="ctr" defTabSz="914342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/>
            </a:pPr>
            <a:endParaRPr lang="en-US" dirty="0" err="1"/>
          </a:p>
        </p:txBody>
      </p:sp>
      <p:sp>
        <p:nvSpPr>
          <p:cNvPr id="108" name="Colour Strip"/>
          <p:cNvSpPr/>
          <p:nvPr/>
        </p:nvSpPr>
        <p:spPr bwMode="gray">
          <a:xfrm>
            <a:off x="8982075" y="0"/>
            <a:ext cx="1619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0000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/>
            </a:pPr>
            <a:endParaRPr lang="en-GB" dirty="0" err="1" smtClean="0"/>
          </a:p>
        </p:txBody>
      </p:sp>
      <p:sp>
        <p:nvSpPr>
          <p:cNvPr id="113" name="Corner Box"/>
          <p:cNvSpPr/>
          <p:nvPr/>
        </p:nvSpPr>
        <p:spPr bwMode="gray">
          <a:xfrm>
            <a:off x="8982075" y="6551613"/>
            <a:ext cx="161925" cy="30638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00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/>
            </a:pPr>
            <a:endParaRPr lang="en-GB" sz="700" dirty="0" err="1">
              <a:solidFill>
                <a:schemeClr val="bg1"/>
              </a:solidFill>
            </a:endParaRPr>
          </a:p>
        </p:txBody>
      </p:sp>
      <p:cxnSp>
        <p:nvCxnSpPr>
          <p:cNvPr id="14" name="ctsDateLine"/>
          <p:cNvCxnSpPr/>
          <p:nvPr/>
        </p:nvCxnSpPr>
        <p:spPr bwMode="gray">
          <a:xfrm>
            <a:off x="8553450" y="6632575"/>
            <a:ext cx="0" cy="14446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ctsConfFooter" hidden="1"/>
          <p:cNvSpPr txBox="1">
            <a:spLocks noChangeArrowheads="1"/>
          </p:cNvSpPr>
          <p:nvPr/>
        </p:nvSpPr>
        <p:spPr bwMode="gray">
          <a:xfrm>
            <a:off x="7143223" y="6632575"/>
            <a:ext cx="3048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r">
              <a:buFont typeface="Wingdings 2" pitchFamily="18" charset="2"/>
              <a:buNone/>
              <a:defRPr/>
            </a:pPr>
            <a:r>
              <a:rPr lang="en-US" altLang="it-IT" sz="1000" smtClean="0">
                <a:solidFill>
                  <a:schemeClr val="tx2"/>
                </a:solidFill>
                <a:ea typeface="+mn-ea"/>
                <a:cs typeface="Arial" pitchFamily="34" charset="0"/>
              </a:rPr>
              <a:t>None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7" r:id="rId3"/>
    <p:sldLayoutId id="2147483693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694" r:id="rId10"/>
    <p:sldLayoutId id="2147483695" r:id="rId11"/>
    <p:sldLayoutId id="214748370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69875" indent="-269875" algn="l" defTabSz="912813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Wingdings 2" charset="2"/>
        <a:buChar char="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2813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9875" algn="l" defTabSz="912813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9875" algn="l" defTabSz="912813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9875" algn="l" defTabSz="912813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342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342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342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342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342" rtl="0" eaLnBrk="1" latinLnBrk="0" hangingPunct="1">
        <a:spcBef>
          <a:spcPts val="0"/>
        </a:spcBef>
        <a:buFont typeface="Arial" panose="05020102010507070707" pitchFamily="18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342" rtl="0" eaLnBrk="1" latinLnBrk="0" hangingPunct="1">
        <a:spcBef>
          <a:spcPts val="0"/>
        </a:spcBef>
        <a:buClr>
          <a:schemeClr val="tx2"/>
        </a:buClr>
        <a:buFont typeface="Wingdings 2" panose="05020102010507070707" pitchFamily="18" charset="2"/>
        <a:buChar char="¡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342" rtl="0" eaLnBrk="1" latinLnBrk="0" hangingPunct="1">
        <a:spcBef>
          <a:spcPts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342" rtl="0" eaLnBrk="1" latinLnBrk="0" hangingPunct="1">
        <a:spcBef>
          <a:spcPts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342" rtl="0" eaLnBrk="1" latinLnBrk="0" hangingPunct="1">
        <a:spcBef>
          <a:spcPts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342" rtl="0" eaLnBrk="1" latinLnBrk="0" hangingPunct="1">
        <a:spcBef>
          <a:spcPts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342" rtl="0" eaLnBrk="1" latinLnBrk="0" hangingPunct="1">
        <a:spcBef>
          <a:spcPts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342" rtl="0" eaLnBrk="1" latinLnBrk="0" hangingPunct="1">
        <a:spcBef>
          <a:spcPts val="0"/>
        </a:spcBef>
        <a:buClr>
          <a:schemeClr val="tx2"/>
        </a:buClr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342" rtl="0" eaLnBrk="1" latinLnBrk="0" hangingPunct="1">
        <a:spcBef>
          <a:spcPts val="0"/>
        </a:spcBef>
        <a:buClr>
          <a:schemeClr val="tx2"/>
        </a:buClr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dlapiper.com/iptitaly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261743"/>
            <a:ext cx="5951538" cy="900113"/>
          </a:xfrm>
        </p:spPr>
        <p:txBody>
          <a:bodyPr rtlCol="0">
            <a:noAutofit/>
          </a:bodyPr>
          <a:lstStyle/>
          <a:p>
            <a:r>
              <a:rPr lang="it-IT" smtClean="0"/>
              <a:t>UPC: Cenni introduttivi</a:t>
            </a:r>
            <a:br>
              <a:rPr lang="it-IT" smtClean="0"/>
            </a:br>
            <a:r>
              <a:rPr lang="it-IT" smtClean="0"/>
              <a:t>la gestione delle competenze territoriali </a:t>
            </a:r>
            <a:endParaRPr lang="it-IT" dirty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743200" y="3500438"/>
            <a:ext cx="5951538" cy="5762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Gualtiero Dragotti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97" y="1874838"/>
            <a:ext cx="6908393" cy="4606925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Enjoy</a:t>
            </a:r>
            <a:r>
              <a:rPr lang="it-IT" dirty="0" smtClean="0"/>
              <a:t> </a:t>
            </a:r>
            <a:r>
              <a:rPr lang="it-IT" dirty="0"/>
              <a:t>/ </a:t>
            </a:r>
            <a:r>
              <a:rPr lang="it-IT" dirty="0" smtClean="0"/>
              <a:t>Bon </a:t>
            </a:r>
            <a:r>
              <a:rPr lang="it-IT" dirty="0" err="1" smtClean="0"/>
              <a:t>appétit</a:t>
            </a:r>
            <a:r>
              <a:rPr lang="it-IT" dirty="0" smtClean="0"/>
              <a:t> </a:t>
            </a:r>
            <a:r>
              <a:rPr lang="it-IT" dirty="0"/>
              <a:t>/ </a:t>
            </a:r>
            <a:r>
              <a:rPr lang="it-IT" dirty="0" err="1" smtClean="0"/>
              <a:t>Guten</a:t>
            </a:r>
            <a:r>
              <a:rPr lang="it-IT" dirty="0" smtClean="0"/>
              <a:t> </a:t>
            </a:r>
            <a:r>
              <a:rPr lang="it-IT" dirty="0" err="1"/>
              <a:t>Appetit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275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1236847"/>
            <a:ext cx="7158545" cy="5106429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Competenza per materia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86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Brevetti con più classificazioni</a:t>
            </a:r>
          </a:p>
          <a:p>
            <a:r>
              <a:rPr lang="it-IT" dirty="0" smtClean="0"/>
              <a:t>Più brevetti</a:t>
            </a:r>
          </a:p>
          <a:p>
            <a:endParaRPr lang="it-IT" dirty="0" smtClean="0"/>
          </a:p>
          <a:p>
            <a:r>
              <a:rPr lang="it-IT" dirty="0" smtClean="0"/>
              <a:t>Forum shopping (prevalenza del primo brevetto)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Art. 17 ROP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433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Natura e contenuto del titolo o dei titoli</a:t>
            </a:r>
          </a:p>
          <a:p>
            <a:r>
              <a:rPr lang="it-IT" dirty="0" smtClean="0"/>
              <a:t>Tipo di azione</a:t>
            </a:r>
          </a:p>
          <a:p>
            <a:r>
              <a:rPr lang="it-IT" dirty="0" smtClean="0"/>
              <a:t>Residenza o domicilio delle parti</a:t>
            </a:r>
          </a:p>
          <a:p>
            <a:endParaRPr lang="it-IT" dirty="0"/>
          </a:p>
          <a:p>
            <a:r>
              <a:rPr lang="it-IT" dirty="0" smtClean="0"/>
              <a:t>Domanda principale o riconvenzionale</a:t>
            </a:r>
          </a:p>
          <a:p>
            <a:r>
              <a:rPr lang="it-IT" dirty="0" smtClean="0"/>
              <a:t>Lingua</a:t>
            </a:r>
          </a:p>
          <a:p>
            <a:endParaRPr lang="it-IT" dirty="0" smtClean="0"/>
          </a:p>
          <a:p>
            <a:r>
              <a:rPr lang="it-IT" dirty="0" smtClean="0"/>
              <a:t>Connessione con azioni nazionali</a:t>
            </a:r>
          </a:p>
          <a:p>
            <a:endParaRPr lang="it-IT" dirty="0"/>
          </a:p>
          <a:p>
            <a:r>
              <a:rPr lang="it-IT" dirty="0" err="1" smtClean="0"/>
              <a:t>Opt</a:t>
            </a:r>
            <a:r>
              <a:rPr lang="it-IT" dirty="0" smtClean="0"/>
              <a:t>-out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variabili</a:t>
            </a:r>
            <a:endParaRPr lang="it-IT" dirty="0"/>
          </a:p>
        </p:txBody>
      </p:sp>
      <p:pic>
        <p:nvPicPr>
          <p:cNvPr id="1027" name="Picture 3" descr="C:\Users\DRAGOTTG\Desktop\7cfc97ab049a01904b312ad96201cb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r="20857"/>
          <a:stretch/>
        </p:blipFill>
        <p:spPr bwMode="auto">
          <a:xfrm>
            <a:off x="6373503" y="299990"/>
            <a:ext cx="2634019" cy="61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1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sz="2400" dirty="0" smtClean="0"/>
              <a:t>Competenza </a:t>
            </a:r>
            <a:r>
              <a:rPr lang="it-IT" sz="2400" dirty="0" err="1" smtClean="0"/>
              <a:t>esclusva</a:t>
            </a:r>
            <a:endParaRPr lang="it-IT" sz="2400" dirty="0" smtClean="0"/>
          </a:p>
          <a:p>
            <a:pPr lvl="1"/>
            <a:r>
              <a:rPr lang="it-IT" sz="2400" dirty="0" smtClean="0"/>
              <a:t>(</a:t>
            </a:r>
            <a:r>
              <a:rPr lang="it-IT" sz="2400" dirty="0"/>
              <a:t>a) </a:t>
            </a:r>
            <a:r>
              <a:rPr lang="it-IT" sz="2400" dirty="0" smtClean="0"/>
              <a:t>contraffazione</a:t>
            </a:r>
            <a:endParaRPr lang="it-IT" sz="2400" dirty="0"/>
          </a:p>
          <a:p>
            <a:pPr lvl="1"/>
            <a:r>
              <a:rPr lang="it-IT" sz="2400" dirty="0"/>
              <a:t>(b) </a:t>
            </a:r>
            <a:r>
              <a:rPr lang="it-IT" sz="2400" dirty="0" smtClean="0"/>
              <a:t>accertamento negativo</a:t>
            </a:r>
          </a:p>
          <a:p>
            <a:pPr lvl="1"/>
            <a:r>
              <a:rPr lang="it-IT" sz="2400" dirty="0" smtClean="0"/>
              <a:t>(c) cautelari</a:t>
            </a:r>
          </a:p>
          <a:p>
            <a:pPr lvl="1"/>
            <a:r>
              <a:rPr lang="it-IT" sz="2400" dirty="0" smtClean="0"/>
              <a:t>(d) nullità/decadenza</a:t>
            </a:r>
          </a:p>
          <a:p>
            <a:pPr lvl="1"/>
            <a:r>
              <a:rPr lang="it-IT" sz="2400" dirty="0" smtClean="0"/>
              <a:t>(e) riconvenzionali di nullità</a:t>
            </a:r>
          </a:p>
          <a:p>
            <a:pPr lvl="1"/>
            <a:r>
              <a:rPr lang="it-IT" sz="2400" dirty="0" smtClean="0"/>
              <a:t>(</a:t>
            </a:r>
            <a:r>
              <a:rPr lang="it-IT" sz="2400" dirty="0" err="1" smtClean="0"/>
              <a:t>f</a:t>
            </a:r>
            <a:r>
              <a:rPr lang="it-IT" sz="2400" dirty="0" smtClean="0"/>
              <a:t>) risarcimento del danno</a:t>
            </a:r>
          </a:p>
          <a:p>
            <a:pPr lvl="1"/>
            <a:r>
              <a:rPr lang="is-IS" sz="2400" dirty="0" smtClean="0"/>
              <a:t>…</a:t>
            </a:r>
          </a:p>
          <a:p>
            <a:r>
              <a:rPr lang="is-IS" sz="2400" dirty="0" smtClean="0"/>
              <a:t>Per tutto il resto restano competenti le corti nazionali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azioni (art. 32 UPC)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14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sz="2400" dirty="0" smtClean="0"/>
              <a:t>Divisioni locali:</a:t>
            </a:r>
          </a:p>
          <a:p>
            <a:pPr lvl="1"/>
            <a:r>
              <a:rPr lang="it-IT" sz="2400" dirty="0"/>
              <a:t>(a) contraffazione</a:t>
            </a:r>
          </a:p>
          <a:p>
            <a:pPr lvl="1"/>
            <a:r>
              <a:rPr lang="it-IT" sz="2400" dirty="0" smtClean="0"/>
              <a:t>(</a:t>
            </a:r>
            <a:r>
              <a:rPr lang="it-IT" sz="2400" dirty="0"/>
              <a:t>c) cautelari</a:t>
            </a:r>
          </a:p>
          <a:p>
            <a:pPr lvl="1"/>
            <a:r>
              <a:rPr lang="it-IT" sz="2400" dirty="0" smtClean="0"/>
              <a:t>(</a:t>
            </a:r>
            <a:r>
              <a:rPr lang="it-IT" sz="2400" dirty="0" err="1"/>
              <a:t>f</a:t>
            </a:r>
            <a:r>
              <a:rPr lang="it-IT" sz="2400" dirty="0"/>
              <a:t>) risarcimento del </a:t>
            </a:r>
            <a:r>
              <a:rPr lang="it-IT" sz="2400" dirty="0" smtClean="0"/>
              <a:t>danno</a:t>
            </a:r>
          </a:p>
          <a:p>
            <a:pPr lvl="1"/>
            <a:endParaRPr lang="it-IT" sz="2400" dirty="0"/>
          </a:p>
          <a:p>
            <a:pPr lvl="1"/>
            <a:r>
              <a:rPr lang="it-IT" sz="2400" dirty="0" smtClean="0"/>
              <a:t>Quale divisione?</a:t>
            </a:r>
          </a:p>
          <a:p>
            <a:pPr lvl="1"/>
            <a:r>
              <a:rPr lang="it-IT" sz="2400" dirty="0" smtClean="0"/>
              <a:t>Forum </a:t>
            </a:r>
            <a:r>
              <a:rPr lang="it-IT" sz="2400" dirty="0" err="1" smtClean="0"/>
              <a:t>commissi</a:t>
            </a:r>
            <a:r>
              <a:rPr lang="it-IT" sz="2400" dirty="0" smtClean="0"/>
              <a:t> </a:t>
            </a:r>
            <a:r>
              <a:rPr lang="it-IT" sz="2400" dirty="0" err="1" smtClean="0"/>
              <a:t>delicti</a:t>
            </a:r>
            <a:endParaRPr lang="it-IT" sz="2400" dirty="0" smtClean="0"/>
          </a:p>
          <a:p>
            <a:pPr lvl="1"/>
            <a:r>
              <a:rPr lang="it-IT" sz="2400" dirty="0" smtClean="0"/>
              <a:t>Foro del domicilio del convenuto</a:t>
            </a:r>
          </a:p>
          <a:p>
            <a:pPr lvl="1"/>
            <a:r>
              <a:rPr lang="it-IT" sz="2400" dirty="0" smtClean="0"/>
              <a:t>Divisione centrale</a:t>
            </a:r>
            <a:endParaRPr lang="it-IT" sz="2400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Riparto di competenza interno (art. 33 UPC)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Art. 33(3) UPC</a:t>
            </a:r>
          </a:p>
          <a:p>
            <a:r>
              <a:rPr lang="it-IT" dirty="0" smtClean="0"/>
              <a:t>A </a:t>
            </a:r>
            <a:r>
              <a:rPr lang="it-IT" dirty="0" err="1" smtClean="0"/>
              <a:t>counterclaim</a:t>
            </a:r>
            <a:r>
              <a:rPr lang="it-IT" dirty="0" smtClean="0"/>
              <a:t> for </a:t>
            </a:r>
            <a:r>
              <a:rPr lang="it-IT" dirty="0" err="1" smtClean="0"/>
              <a:t>revocation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referred</a:t>
            </a:r>
            <a:r>
              <a:rPr lang="it-IT" dirty="0" smtClean="0"/>
              <a:t> to in </a:t>
            </a:r>
            <a:r>
              <a:rPr lang="it-IT" dirty="0" err="1" smtClean="0"/>
              <a:t>Article</a:t>
            </a:r>
            <a:r>
              <a:rPr lang="it-IT" dirty="0" smtClean="0"/>
              <a:t> 32(1)(e) </a:t>
            </a:r>
            <a:r>
              <a:rPr lang="it-IT" dirty="0" err="1" smtClean="0"/>
              <a:t>may</a:t>
            </a:r>
            <a:r>
              <a:rPr lang="it-IT" dirty="0" smtClean="0"/>
              <a:t> be </a:t>
            </a:r>
            <a:r>
              <a:rPr lang="it-IT" dirty="0" err="1" smtClean="0"/>
              <a:t>brought</a:t>
            </a:r>
            <a:r>
              <a:rPr lang="it-IT" dirty="0" smtClean="0"/>
              <a:t> in the case of an </a:t>
            </a:r>
            <a:r>
              <a:rPr lang="it-IT" dirty="0" err="1" smtClean="0"/>
              <a:t>action</a:t>
            </a:r>
            <a:r>
              <a:rPr lang="it-IT" dirty="0" smtClean="0"/>
              <a:t> for </a:t>
            </a:r>
            <a:r>
              <a:rPr lang="it-IT" dirty="0" err="1" smtClean="0"/>
              <a:t>infringement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referred</a:t>
            </a:r>
            <a:r>
              <a:rPr lang="it-IT" dirty="0" smtClean="0"/>
              <a:t> to in </a:t>
            </a:r>
            <a:r>
              <a:rPr lang="it-IT" dirty="0" err="1" smtClean="0"/>
              <a:t>Article</a:t>
            </a:r>
            <a:r>
              <a:rPr lang="it-IT" dirty="0" smtClean="0"/>
              <a:t> 32(1)(a). The </a:t>
            </a:r>
            <a:r>
              <a:rPr lang="it-IT" dirty="0" err="1" smtClean="0"/>
              <a:t>local</a:t>
            </a:r>
            <a:r>
              <a:rPr lang="it-IT" dirty="0" smtClean="0"/>
              <a:t> or </a:t>
            </a:r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division</a:t>
            </a:r>
            <a:r>
              <a:rPr lang="it-IT" dirty="0" smtClean="0"/>
              <a:t> </a:t>
            </a:r>
            <a:r>
              <a:rPr lang="it-IT" dirty="0" err="1" smtClean="0"/>
              <a:t>concerned</a:t>
            </a:r>
            <a:r>
              <a:rPr lang="it-IT" dirty="0" smtClean="0"/>
              <a:t> </a:t>
            </a:r>
            <a:r>
              <a:rPr lang="it-IT" dirty="0" err="1" smtClean="0"/>
              <a:t>shall</a:t>
            </a:r>
            <a:r>
              <a:rPr lang="it-IT" dirty="0" smtClean="0"/>
              <a:t>,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having</a:t>
            </a:r>
            <a:r>
              <a:rPr lang="it-IT" dirty="0" smtClean="0"/>
              <a:t> </a:t>
            </a:r>
            <a:r>
              <a:rPr lang="it-IT" dirty="0" err="1" smtClean="0"/>
              <a:t>heard</a:t>
            </a:r>
            <a:r>
              <a:rPr lang="it-IT" dirty="0" smtClean="0"/>
              <a:t> the parties, </a:t>
            </a:r>
            <a:r>
              <a:rPr lang="it-IT" dirty="0" err="1" smtClean="0"/>
              <a:t>have</a:t>
            </a:r>
            <a:r>
              <a:rPr lang="it-IT" dirty="0" smtClean="0"/>
              <a:t> the </a:t>
            </a:r>
            <a:r>
              <a:rPr lang="it-IT" dirty="0" err="1" smtClean="0"/>
              <a:t>discretion</a:t>
            </a:r>
            <a:r>
              <a:rPr lang="it-IT" dirty="0" smtClean="0"/>
              <a:t> </a:t>
            </a:r>
            <a:r>
              <a:rPr lang="it-IT" dirty="0" err="1" smtClean="0"/>
              <a:t>either</a:t>
            </a:r>
            <a:r>
              <a:rPr lang="it-IT" dirty="0" smtClean="0"/>
              <a:t> to: </a:t>
            </a:r>
          </a:p>
          <a:p>
            <a:pPr lvl="1"/>
            <a:r>
              <a:rPr lang="it-IT" dirty="0" smtClean="0"/>
              <a:t>(</a:t>
            </a:r>
            <a:r>
              <a:rPr lang="it-IT" dirty="0"/>
              <a:t>a)  </a:t>
            </a:r>
            <a:r>
              <a:rPr lang="it-IT" dirty="0" err="1"/>
              <a:t>proceed</a:t>
            </a:r>
            <a:r>
              <a:rPr lang="it-IT" dirty="0"/>
              <a:t> with </a:t>
            </a:r>
            <a:r>
              <a:rPr lang="it-IT" dirty="0" err="1"/>
              <a:t>both</a:t>
            </a:r>
            <a:r>
              <a:rPr lang="it-IT" dirty="0"/>
              <a:t> the </a:t>
            </a:r>
            <a:r>
              <a:rPr lang="it-IT" dirty="0" err="1"/>
              <a:t>action</a:t>
            </a:r>
            <a:r>
              <a:rPr lang="it-IT" dirty="0"/>
              <a:t> for </a:t>
            </a:r>
            <a:r>
              <a:rPr lang="it-IT" dirty="0" err="1"/>
              <a:t>infringement</a:t>
            </a:r>
            <a:r>
              <a:rPr lang="it-IT" dirty="0"/>
              <a:t> and with the </a:t>
            </a:r>
            <a:r>
              <a:rPr lang="it-IT" dirty="0" err="1"/>
              <a:t>counterclaim</a:t>
            </a:r>
            <a:r>
              <a:rPr lang="it-IT" dirty="0"/>
              <a:t> for </a:t>
            </a:r>
            <a:r>
              <a:rPr lang="it-IT" dirty="0" err="1"/>
              <a:t>revocation</a:t>
            </a:r>
            <a:r>
              <a:rPr lang="it-IT" dirty="0"/>
              <a:t> and </a:t>
            </a:r>
            <a:r>
              <a:rPr lang="it-IT" dirty="0" err="1"/>
              <a:t>request</a:t>
            </a:r>
            <a:r>
              <a:rPr lang="it-IT" dirty="0"/>
              <a:t> the </a:t>
            </a:r>
            <a:r>
              <a:rPr lang="it-IT" dirty="0" err="1"/>
              <a:t>President</a:t>
            </a:r>
            <a:r>
              <a:rPr lang="it-IT" dirty="0"/>
              <a:t> of the Court of First </a:t>
            </a:r>
            <a:r>
              <a:rPr lang="it-IT" dirty="0" err="1"/>
              <a:t>Instance</a:t>
            </a:r>
            <a:r>
              <a:rPr lang="it-IT" dirty="0"/>
              <a:t> to allocate from the Pool of </a:t>
            </a:r>
            <a:r>
              <a:rPr lang="it-IT" dirty="0" err="1"/>
              <a:t>Judges</a:t>
            </a:r>
            <a:r>
              <a:rPr lang="it-IT" dirty="0"/>
              <a:t> in </a:t>
            </a:r>
            <a:r>
              <a:rPr lang="it-IT" dirty="0" err="1"/>
              <a:t>accordance</a:t>
            </a:r>
            <a:r>
              <a:rPr lang="it-IT" dirty="0"/>
              <a:t> with </a:t>
            </a:r>
            <a:r>
              <a:rPr lang="it-IT" dirty="0" err="1"/>
              <a:t>Article</a:t>
            </a:r>
            <a:r>
              <a:rPr lang="it-IT" dirty="0"/>
              <a:t> 18(3) a </a:t>
            </a:r>
            <a:r>
              <a:rPr lang="it-IT" dirty="0" err="1"/>
              <a:t>technically</a:t>
            </a:r>
            <a:r>
              <a:rPr lang="it-IT" dirty="0"/>
              <a:t> </a:t>
            </a:r>
            <a:r>
              <a:rPr lang="it-IT" dirty="0" err="1"/>
              <a:t>qualified</a:t>
            </a:r>
            <a:r>
              <a:rPr lang="it-IT" dirty="0"/>
              <a:t> </a:t>
            </a:r>
            <a:r>
              <a:rPr lang="it-IT" dirty="0" err="1"/>
              <a:t>judge</a:t>
            </a:r>
            <a:r>
              <a:rPr lang="it-IT" dirty="0"/>
              <a:t> with </a:t>
            </a:r>
            <a:r>
              <a:rPr lang="it-IT" dirty="0" err="1"/>
              <a:t>qualifications</a:t>
            </a:r>
            <a:r>
              <a:rPr lang="it-IT" dirty="0"/>
              <a:t> and </a:t>
            </a:r>
            <a:r>
              <a:rPr lang="it-IT" dirty="0" err="1"/>
              <a:t>experience</a:t>
            </a:r>
            <a:r>
              <a:rPr lang="it-IT" dirty="0"/>
              <a:t> in the </a:t>
            </a:r>
            <a:r>
              <a:rPr lang="it-IT" dirty="0" err="1"/>
              <a:t>field</a:t>
            </a:r>
            <a:r>
              <a:rPr lang="it-IT" dirty="0"/>
              <a:t> of </a:t>
            </a:r>
            <a:r>
              <a:rPr lang="it-IT" dirty="0" err="1"/>
              <a:t>technology</a:t>
            </a:r>
            <a:r>
              <a:rPr lang="it-IT" dirty="0"/>
              <a:t> </a:t>
            </a:r>
            <a:r>
              <a:rPr lang="it-IT" dirty="0" err="1"/>
              <a:t>concerned</a:t>
            </a:r>
            <a:r>
              <a:rPr lang="it-IT" dirty="0"/>
              <a:t>. </a:t>
            </a:r>
          </a:p>
          <a:p>
            <a:pPr lvl="1"/>
            <a:r>
              <a:rPr lang="it-IT" dirty="0"/>
              <a:t>(b)  </a:t>
            </a:r>
            <a:r>
              <a:rPr lang="it-IT" dirty="0" err="1"/>
              <a:t>refer</a:t>
            </a:r>
            <a:r>
              <a:rPr lang="it-IT" dirty="0"/>
              <a:t> the </a:t>
            </a:r>
            <a:r>
              <a:rPr lang="it-IT" dirty="0" err="1"/>
              <a:t>counterclaim</a:t>
            </a:r>
            <a:r>
              <a:rPr lang="it-IT" dirty="0"/>
              <a:t> for </a:t>
            </a:r>
            <a:r>
              <a:rPr lang="it-IT" dirty="0" err="1"/>
              <a:t>revocation</a:t>
            </a:r>
            <a:r>
              <a:rPr lang="it-IT" dirty="0"/>
              <a:t> for </a:t>
            </a:r>
            <a:r>
              <a:rPr lang="it-IT" dirty="0" err="1"/>
              <a:t>decision</a:t>
            </a:r>
            <a:r>
              <a:rPr lang="it-IT" dirty="0"/>
              <a:t> to the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 and </a:t>
            </a:r>
            <a:r>
              <a:rPr lang="it-IT" dirty="0" err="1"/>
              <a:t>suspend</a:t>
            </a:r>
            <a:r>
              <a:rPr lang="it-IT" dirty="0"/>
              <a:t> or </a:t>
            </a:r>
            <a:r>
              <a:rPr lang="it-IT" dirty="0" err="1"/>
              <a:t>proceed</a:t>
            </a:r>
            <a:r>
              <a:rPr lang="it-IT" dirty="0"/>
              <a:t> with the </a:t>
            </a:r>
            <a:r>
              <a:rPr lang="it-IT" dirty="0" err="1"/>
              <a:t>action</a:t>
            </a:r>
            <a:r>
              <a:rPr lang="it-IT" dirty="0"/>
              <a:t> for </a:t>
            </a:r>
            <a:r>
              <a:rPr lang="it-IT" dirty="0" err="1"/>
              <a:t>infringement</a:t>
            </a:r>
            <a:r>
              <a:rPr lang="it-IT" dirty="0"/>
              <a:t>; or </a:t>
            </a:r>
          </a:p>
          <a:p>
            <a:pPr lvl="1"/>
            <a:r>
              <a:rPr lang="it-IT" dirty="0"/>
              <a:t>(c)  with the </a:t>
            </a:r>
            <a:r>
              <a:rPr lang="it-IT" dirty="0" err="1"/>
              <a:t>agreement</a:t>
            </a:r>
            <a:r>
              <a:rPr lang="it-IT" dirty="0"/>
              <a:t> of the parties, </a:t>
            </a:r>
            <a:r>
              <a:rPr lang="it-IT" dirty="0" err="1"/>
              <a:t>refer</a:t>
            </a:r>
            <a:r>
              <a:rPr lang="it-IT" dirty="0"/>
              <a:t> the case for </a:t>
            </a:r>
            <a:r>
              <a:rPr lang="it-IT" dirty="0" err="1"/>
              <a:t>decision</a:t>
            </a:r>
            <a:r>
              <a:rPr lang="it-IT" dirty="0"/>
              <a:t> to the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 smtClean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riconvenzionale di nullità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11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Suggestioni tedesche</a:t>
            </a:r>
          </a:p>
          <a:p>
            <a:r>
              <a:rPr lang="it-IT" dirty="0" smtClean="0"/>
              <a:t>Suggestioni qualitative</a:t>
            </a:r>
          </a:p>
          <a:p>
            <a:endParaRPr lang="it-IT" dirty="0"/>
          </a:p>
          <a:p>
            <a:r>
              <a:rPr lang="it-IT" dirty="0" smtClean="0"/>
              <a:t>Conformazione corte</a:t>
            </a:r>
          </a:p>
          <a:p>
            <a:pPr lvl="1"/>
            <a:r>
              <a:rPr lang="it-IT" dirty="0" smtClean="0"/>
              <a:t>Locale: </a:t>
            </a:r>
          </a:p>
          <a:p>
            <a:pPr lvl="2"/>
            <a:r>
              <a:rPr lang="it-IT" dirty="0" smtClean="0"/>
              <a:t>2+1 +1</a:t>
            </a:r>
          </a:p>
          <a:p>
            <a:pPr lvl="2"/>
            <a:r>
              <a:rPr lang="it-IT" dirty="0" smtClean="0"/>
              <a:t>1+2 +1</a:t>
            </a:r>
          </a:p>
          <a:p>
            <a:pPr lvl="1"/>
            <a:r>
              <a:rPr lang="it-IT" dirty="0" smtClean="0"/>
              <a:t>Centrale</a:t>
            </a:r>
          </a:p>
          <a:p>
            <a:pPr lvl="1"/>
            <a:r>
              <a:rPr lang="it-IT" dirty="0" smtClean="0"/>
              <a:t>2+1 (nessun giudice tecnico extra)</a:t>
            </a:r>
          </a:p>
          <a:p>
            <a:endParaRPr lang="it-IT" dirty="0"/>
          </a:p>
          <a:p>
            <a:r>
              <a:rPr lang="it-IT" dirty="0" err="1" smtClean="0"/>
              <a:t>Biforcazione“light</a:t>
            </a:r>
            <a:r>
              <a:rPr lang="it-IT" dirty="0" smtClean="0"/>
              <a:t>”: la decisione sulla contraffazione non può precedere quella sulla validità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biforcazione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173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Art. 33(4) UPC: </a:t>
            </a:r>
          </a:p>
          <a:p>
            <a:r>
              <a:rPr lang="it-IT" dirty="0" err="1" smtClean="0"/>
              <a:t>Actions</a:t>
            </a:r>
            <a:r>
              <a:rPr lang="it-IT" dirty="0" smtClean="0"/>
              <a:t> </a:t>
            </a:r>
            <a:r>
              <a:rPr lang="it-IT" dirty="0" err="1"/>
              <a:t>referred</a:t>
            </a:r>
            <a:r>
              <a:rPr lang="it-IT" dirty="0"/>
              <a:t> to in </a:t>
            </a:r>
            <a:r>
              <a:rPr lang="it-IT" dirty="0" err="1"/>
              <a:t>Article</a:t>
            </a:r>
            <a:r>
              <a:rPr lang="it-IT" dirty="0"/>
              <a:t> 32(1)(b) and (d) </a:t>
            </a:r>
            <a:r>
              <a:rPr lang="it-IT" dirty="0" err="1"/>
              <a:t>shall</a:t>
            </a:r>
            <a:r>
              <a:rPr lang="it-IT" dirty="0"/>
              <a:t> be </a:t>
            </a:r>
            <a:r>
              <a:rPr lang="it-IT" dirty="0" err="1"/>
              <a:t>brought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 err="1"/>
              <a:t>If</a:t>
            </a:r>
            <a:r>
              <a:rPr lang="it-IT" dirty="0"/>
              <a:t>, </a:t>
            </a:r>
            <a:r>
              <a:rPr lang="it-IT" dirty="0" err="1"/>
              <a:t>however</a:t>
            </a:r>
            <a:r>
              <a:rPr lang="it-IT" dirty="0"/>
              <a:t>, an </a:t>
            </a:r>
            <a:r>
              <a:rPr lang="it-IT" dirty="0" err="1"/>
              <a:t>action</a:t>
            </a:r>
            <a:r>
              <a:rPr lang="it-IT" dirty="0"/>
              <a:t> for </a:t>
            </a:r>
            <a:r>
              <a:rPr lang="it-IT" dirty="0" err="1"/>
              <a:t>infringement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referred</a:t>
            </a:r>
            <a:r>
              <a:rPr lang="it-IT" dirty="0"/>
              <a:t> to in </a:t>
            </a:r>
            <a:r>
              <a:rPr lang="it-IT" dirty="0" err="1"/>
              <a:t>Article</a:t>
            </a:r>
            <a:r>
              <a:rPr lang="it-IT" dirty="0"/>
              <a:t> 32(1)(a)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parties </a:t>
            </a:r>
            <a:r>
              <a:rPr lang="it-IT" dirty="0" err="1"/>
              <a:t>relating</a:t>
            </a:r>
            <a:r>
              <a:rPr lang="it-IT" dirty="0"/>
              <a:t> to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patent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brought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a </a:t>
            </a:r>
            <a:r>
              <a:rPr lang="it-IT" dirty="0" err="1"/>
              <a:t>local</a:t>
            </a:r>
            <a:r>
              <a:rPr lang="it-IT" dirty="0"/>
              <a:t> or a </a:t>
            </a:r>
            <a:r>
              <a:rPr lang="it-IT" dirty="0" err="1"/>
              <a:t>regional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,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actions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be </a:t>
            </a:r>
            <a:r>
              <a:rPr lang="it-IT" dirty="0" err="1"/>
              <a:t>brought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local</a:t>
            </a:r>
            <a:r>
              <a:rPr lang="it-IT" dirty="0"/>
              <a:t> or </a:t>
            </a:r>
            <a:r>
              <a:rPr lang="it-IT" dirty="0" err="1"/>
              <a:t>regional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. </a:t>
            </a:r>
          </a:p>
          <a:p>
            <a:endParaRPr lang="it-IT" dirty="0" smtClean="0"/>
          </a:p>
          <a:p>
            <a:r>
              <a:rPr lang="it-IT" dirty="0" err="1" smtClean="0"/>
              <a:t>Same</a:t>
            </a:r>
            <a:r>
              <a:rPr lang="it-IT" dirty="0" smtClean="0"/>
              <a:t> parties</a:t>
            </a:r>
          </a:p>
          <a:p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patent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Nullità e contraffazione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6614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Art. 33(5) UPC:</a:t>
            </a:r>
          </a:p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/>
              <a:t>an </a:t>
            </a:r>
            <a:r>
              <a:rPr lang="it-IT" dirty="0" err="1"/>
              <a:t>action</a:t>
            </a:r>
            <a:r>
              <a:rPr lang="it-IT" dirty="0"/>
              <a:t> for </a:t>
            </a:r>
            <a:r>
              <a:rPr lang="it-IT" dirty="0" err="1"/>
              <a:t>revocation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referred</a:t>
            </a:r>
            <a:r>
              <a:rPr lang="it-IT" dirty="0"/>
              <a:t> to in </a:t>
            </a:r>
            <a:r>
              <a:rPr lang="it-IT" dirty="0" err="1"/>
              <a:t>Article</a:t>
            </a:r>
            <a:r>
              <a:rPr lang="it-IT" dirty="0"/>
              <a:t> 32(1)(d)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pending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, an </a:t>
            </a:r>
            <a:r>
              <a:rPr lang="it-IT" dirty="0" err="1"/>
              <a:t>action</a:t>
            </a:r>
            <a:r>
              <a:rPr lang="it-IT" dirty="0"/>
              <a:t> for </a:t>
            </a:r>
            <a:r>
              <a:rPr lang="it-IT" dirty="0" err="1"/>
              <a:t>infringement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referred</a:t>
            </a:r>
            <a:r>
              <a:rPr lang="it-IT" dirty="0"/>
              <a:t> to in </a:t>
            </a:r>
            <a:r>
              <a:rPr lang="it-IT" dirty="0" err="1"/>
              <a:t>Article</a:t>
            </a:r>
            <a:r>
              <a:rPr lang="it-IT" dirty="0"/>
              <a:t> 32(1)(a)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parties </a:t>
            </a:r>
            <a:r>
              <a:rPr lang="it-IT" dirty="0" err="1"/>
              <a:t>relating</a:t>
            </a:r>
            <a:r>
              <a:rPr lang="it-IT" dirty="0"/>
              <a:t> to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patent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brought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 in </a:t>
            </a:r>
            <a:r>
              <a:rPr lang="it-IT" dirty="0" err="1"/>
              <a:t>accordance</a:t>
            </a:r>
            <a:r>
              <a:rPr lang="it-IT" dirty="0"/>
              <a:t> with </a:t>
            </a:r>
            <a:r>
              <a:rPr lang="it-IT" dirty="0" err="1"/>
              <a:t>paragraph</a:t>
            </a:r>
            <a:r>
              <a:rPr lang="it-IT" dirty="0"/>
              <a:t> 1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Article</a:t>
            </a:r>
            <a:r>
              <a:rPr lang="it-IT" dirty="0"/>
              <a:t> or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. The </a:t>
            </a:r>
            <a:r>
              <a:rPr lang="it-IT" dirty="0" err="1"/>
              <a:t>local</a:t>
            </a:r>
            <a:r>
              <a:rPr lang="it-IT" dirty="0"/>
              <a:t> or </a:t>
            </a:r>
            <a:r>
              <a:rPr lang="it-IT" dirty="0" err="1"/>
              <a:t>regional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 </a:t>
            </a:r>
            <a:r>
              <a:rPr lang="it-IT" dirty="0" err="1"/>
              <a:t>concerned</a:t>
            </a:r>
            <a:r>
              <a:rPr lang="it-IT" dirty="0"/>
              <a:t> </a:t>
            </a:r>
            <a:r>
              <a:rPr lang="it-IT" dirty="0" err="1"/>
              <a:t>shall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the </a:t>
            </a:r>
            <a:r>
              <a:rPr lang="it-IT" dirty="0" err="1"/>
              <a:t>discretion</a:t>
            </a:r>
            <a:r>
              <a:rPr lang="it-IT" dirty="0"/>
              <a:t> to </a:t>
            </a:r>
            <a:r>
              <a:rPr lang="it-IT" dirty="0" err="1"/>
              <a:t>proceed</a:t>
            </a:r>
            <a:r>
              <a:rPr lang="it-IT" dirty="0"/>
              <a:t> in </a:t>
            </a:r>
            <a:r>
              <a:rPr lang="it-IT" dirty="0" err="1"/>
              <a:t>accordance</a:t>
            </a:r>
            <a:r>
              <a:rPr lang="it-IT" dirty="0"/>
              <a:t> with </a:t>
            </a:r>
            <a:r>
              <a:rPr lang="it-IT" dirty="0" err="1"/>
              <a:t>paragraph</a:t>
            </a:r>
            <a:r>
              <a:rPr lang="it-IT" dirty="0"/>
              <a:t> 3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Article</a:t>
            </a:r>
            <a:r>
              <a:rPr lang="it-IT" dirty="0"/>
              <a:t>.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Non vale il criterio della prevenzione</a:t>
            </a:r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Contraffazione e nullità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682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0" y="1043781"/>
            <a:ext cx="8677600" cy="4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Art. </a:t>
            </a:r>
            <a:r>
              <a:rPr lang="it-IT" dirty="0" smtClean="0"/>
              <a:t>33(6) </a:t>
            </a:r>
            <a:r>
              <a:rPr lang="it-IT" dirty="0"/>
              <a:t>UPC</a:t>
            </a:r>
            <a:r>
              <a:rPr lang="it-IT" dirty="0" smtClean="0"/>
              <a:t>:</a:t>
            </a:r>
          </a:p>
          <a:p>
            <a:r>
              <a:rPr lang="it-IT" dirty="0" smtClean="0"/>
              <a:t>An </a:t>
            </a:r>
            <a:r>
              <a:rPr lang="it-IT" dirty="0" err="1"/>
              <a:t>action</a:t>
            </a:r>
            <a:r>
              <a:rPr lang="it-IT" dirty="0"/>
              <a:t> for </a:t>
            </a:r>
            <a:r>
              <a:rPr lang="it-IT" dirty="0" err="1"/>
              <a:t>declaration</a:t>
            </a:r>
            <a:r>
              <a:rPr lang="it-IT" dirty="0"/>
              <a:t> of non-</a:t>
            </a:r>
            <a:r>
              <a:rPr lang="it-IT" dirty="0" err="1"/>
              <a:t>infringement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referred</a:t>
            </a:r>
            <a:r>
              <a:rPr lang="it-IT" dirty="0"/>
              <a:t> to in </a:t>
            </a:r>
            <a:r>
              <a:rPr lang="it-IT" dirty="0" err="1"/>
              <a:t>Article</a:t>
            </a:r>
            <a:r>
              <a:rPr lang="it-IT" dirty="0"/>
              <a:t> 32(1)(b) </a:t>
            </a:r>
            <a:r>
              <a:rPr lang="it-IT" dirty="0" err="1"/>
              <a:t>pending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 </a:t>
            </a:r>
            <a:r>
              <a:rPr lang="it-IT" dirty="0" err="1"/>
              <a:t>shall</a:t>
            </a:r>
            <a:r>
              <a:rPr lang="it-IT" dirty="0"/>
              <a:t> be </a:t>
            </a:r>
            <a:r>
              <a:rPr lang="it-IT" dirty="0" err="1"/>
              <a:t>stayed</a:t>
            </a:r>
            <a:r>
              <a:rPr lang="it-IT" dirty="0"/>
              <a:t> once an </a:t>
            </a:r>
            <a:r>
              <a:rPr lang="it-IT" dirty="0" err="1"/>
              <a:t>infringement</a:t>
            </a:r>
            <a:r>
              <a:rPr lang="it-IT" dirty="0"/>
              <a:t> </a:t>
            </a:r>
            <a:r>
              <a:rPr lang="it-IT" dirty="0" err="1"/>
              <a:t>action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referred</a:t>
            </a:r>
            <a:r>
              <a:rPr lang="it-IT" dirty="0"/>
              <a:t> to in </a:t>
            </a:r>
            <a:r>
              <a:rPr lang="it-IT" dirty="0" err="1"/>
              <a:t>Article</a:t>
            </a:r>
            <a:r>
              <a:rPr lang="it-IT" dirty="0"/>
              <a:t> 32(1)(a)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parties or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holder</a:t>
            </a:r>
            <a:r>
              <a:rPr lang="it-IT" dirty="0"/>
              <a:t> of an </a:t>
            </a:r>
            <a:r>
              <a:rPr lang="it-IT" dirty="0" err="1"/>
              <a:t>exclusive</a:t>
            </a:r>
            <a:r>
              <a:rPr lang="it-IT" dirty="0"/>
              <a:t> </a:t>
            </a:r>
            <a:r>
              <a:rPr lang="it-IT" dirty="0" err="1"/>
              <a:t>licence</a:t>
            </a:r>
            <a:r>
              <a:rPr lang="it-IT" dirty="0"/>
              <a:t> and the party </a:t>
            </a:r>
            <a:r>
              <a:rPr lang="it-IT" dirty="0" err="1"/>
              <a:t>requesting</a:t>
            </a:r>
            <a:r>
              <a:rPr lang="it-IT" dirty="0"/>
              <a:t> a </a:t>
            </a:r>
            <a:r>
              <a:rPr lang="it-IT" dirty="0" err="1"/>
              <a:t>declaration</a:t>
            </a:r>
            <a:r>
              <a:rPr lang="it-IT" dirty="0"/>
              <a:t> of non-</a:t>
            </a:r>
            <a:r>
              <a:rPr lang="it-IT" dirty="0" err="1"/>
              <a:t>infringement</a:t>
            </a:r>
            <a:r>
              <a:rPr lang="it-IT" dirty="0"/>
              <a:t> </a:t>
            </a:r>
            <a:r>
              <a:rPr lang="it-IT" dirty="0" err="1"/>
              <a:t>relating</a:t>
            </a:r>
            <a:r>
              <a:rPr lang="it-IT" dirty="0"/>
              <a:t> to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patent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brought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a </a:t>
            </a:r>
            <a:r>
              <a:rPr lang="it-IT" dirty="0" err="1"/>
              <a:t>local</a:t>
            </a:r>
            <a:r>
              <a:rPr lang="it-IT" dirty="0"/>
              <a:t> or </a:t>
            </a:r>
            <a:r>
              <a:rPr lang="it-IT" dirty="0" err="1"/>
              <a:t>regional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months</a:t>
            </a:r>
            <a:r>
              <a:rPr lang="it-IT" dirty="0"/>
              <a:t> of the date on </a:t>
            </a:r>
            <a:r>
              <a:rPr lang="it-IT" dirty="0" err="1"/>
              <a:t>which</a:t>
            </a:r>
            <a:r>
              <a:rPr lang="it-IT" dirty="0"/>
              <a:t> the </a:t>
            </a:r>
            <a:r>
              <a:rPr lang="it-IT" dirty="0" err="1"/>
              <a:t>action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initiated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 smtClean="0"/>
              <a:t>central</a:t>
            </a:r>
            <a:r>
              <a:rPr lang="it-IT" dirty="0" smtClean="0"/>
              <a:t> </a:t>
            </a:r>
            <a:r>
              <a:rPr lang="it-IT" dirty="0" err="1"/>
              <a:t>division</a:t>
            </a:r>
            <a:r>
              <a:rPr lang="it-IT" dirty="0"/>
              <a:t>.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Prevalenza della divisione locale</a:t>
            </a:r>
          </a:p>
          <a:p>
            <a:r>
              <a:rPr lang="it-IT" dirty="0" smtClean="0"/>
              <a:t>3 mesi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Contraffazione e accertamento negativo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5168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Periodo provvisorio (7 anni)</a:t>
            </a:r>
          </a:p>
          <a:p>
            <a:endParaRPr lang="it-IT" dirty="0" smtClean="0"/>
          </a:p>
          <a:p>
            <a:r>
              <a:rPr lang="it-IT" dirty="0" smtClean="0"/>
              <a:t>Competenza concorrente</a:t>
            </a:r>
          </a:p>
          <a:p>
            <a:pPr lvl="1"/>
            <a:r>
              <a:rPr lang="it-IT" dirty="0" smtClean="0"/>
              <a:t>Azioni di concorrenza sleale</a:t>
            </a:r>
          </a:p>
          <a:p>
            <a:pPr lvl="1"/>
            <a:r>
              <a:rPr lang="it-IT" dirty="0" err="1" smtClean="0"/>
              <a:t>Trade</a:t>
            </a:r>
            <a:r>
              <a:rPr lang="it-IT" dirty="0" smtClean="0"/>
              <a:t> </a:t>
            </a:r>
            <a:r>
              <a:rPr lang="it-IT" dirty="0" err="1" smtClean="0"/>
              <a:t>secrets</a:t>
            </a:r>
            <a:endParaRPr lang="it-IT" dirty="0" smtClean="0"/>
          </a:p>
          <a:p>
            <a:pPr lvl="1"/>
            <a:r>
              <a:rPr lang="it-IT" dirty="0" smtClean="0"/>
              <a:t>Copyright / Programmi per elaboratore</a:t>
            </a:r>
          </a:p>
          <a:p>
            <a:pPr lvl="1"/>
            <a:endParaRPr lang="it-IT" dirty="0"/>
          </a:p>
          <a:p>
            <a:r>
              <a:rPr lang="it-IT" dirty="0" smtClean="0"/>
              <a:t>Il rinvio pregiudiziale alla Corte di Giustizia</a:t>
            </a:r>
          </a:p>
          <a:p>
            <a:r>
              <a:rPr lang="it-IT" dirty="0" smtClean="0"/>
              <a:t>Le norme sostanziali: dal Regolamento agli artt. 24 e ss. UPC</a:t>
            </a:r>
          </a:p>
          <a:p>
            <a:r>
              <a:rPr lang="it-IT" dirty="0" smtClean="0"/>
              <a:t>Le decisioni EPO</a:t>
            </a:r>
          </a:p>
          <a:p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Temi aperti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9516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450850" y="1572770"/>
            <a:ext cx="8243888" cy="4908994"/>
          </a:xfrm>
        </p:spPr>
        <p:txBody>
          <a:bodyPr/>
          <a:lstStyle/>
          <a:p>
            <a:r>
              <a:rPr lang="it-IT" dirty="0" smtClean="0"/>
              <a:t>Local </a:t>
            </a:r>
            <a:r>
              <a:rPr lang="it-IT" dirty="0" err="1" smtClean="0"/>
              <a:t>division</a:t>
            </a:r>
            <a:r>
              <a:rPr lang="it-IT" dirty="0" smtClean="0"/>
              <a:t>: lingua ufficiale del Paese</a:t>
            </a:r>
          </a:p>
          <a:p>
            <a:r>
              <a:rPr lang="it-IT" dirty="0" smtClean="0"/>
              <a:t>Central </a:t>
            </a:r>
            <a:r>
              <a:rPr lang="it-IT" dirty="0" err="1" smtClean="0"/>
              <a:t>division</a:t>
            </a:r>
            <a:r>
              <a:rPr lang="it-IT" dirty="0" smtClean="0"/>
              <a:t>: lingua del brevetto </a:t>
            </a:r>
          </a:p>
          <a:p>
            <a:r>
              <a:rPr lang="it-IT" dirty="0" smtClean="0"/>
              <a:t>Appello: lingua del procedimento di primo grado</a:t>
            </a:r>
          </a:p>
          <a:p>
            <a:endParaRPr lang="it-IT" dirty="0"/>
          </a:p>
          <a:p>
            <a:r>
              <a:rPr lang="it-IT" dirty="0" smtClean="0"/>
              <a:t>Criteri sussidiari</a:t>
            </a:r>
          </a:p>
          <a:p>
            <a:pPr lvl="1"/>
            <a:r>
              <a:rPr lang="it-IT" dirty="0" smtClean="0"/>
              <a:t>Seconda lingua (EN?)</a:t>
            </a:r>
          </a:p>
          <a:p>
            <a:pPr lvl="1"/>
            <a:r>
              <a:rPr lang="it-IT" dirty="0" smtClean="0"/>
              <a:t>Lingua scelta dalle parti</a:t>
            </a:r>
          </a:p>
          <a:p>
            <a:pPr lvl="1"/>
            <a:r>
              <a:rPr lang="it-IT" dirty="0" smtClean="0"/>
              <a:t>Lingua “consigliata” dalla Corte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La lingua del brevetto come alternativa preferenziale</a:t>
            </a:r>
          </a:p>
          <a:p>
            <a:r>
              <a:rPr lang="it-IT" dirty="0" smtClean="0"/>
              <a:t>EN o DE?</a:t>
            </a:r>
            <a:endParaRPr lang="it-IT" dirty="0"/>
          </a:p>
          <a:p>
            <a:r>
              <a:rPr lang="it-IT" dirty="0" smtClean="0"/>
              <a:t>Lingua  e biforcazione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9263" y="287339"/>
            <a:ext cx="8245475" cy="1285430"/>
          </a:xfrm>
        </p:spPr>
        <p:txBody>
          <a:bodyPr/>
          <a:lstStyle/>
          <a:p>
            <a:r>
              <a:rPr lang="it-IT" dirty="0" smtClean="0"/>
              <a:t>La lingua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496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Regola 61</a:t>
            </a:r>
          </a:p>
          <a:p>
            <a:r>
              <a:rPr lang="it-IT" dirty="0" smtClean="0"/>
              <a:t>Interesse qualificato ad agire</a:t>
            </a:r>
          </a:p>
          <a:p>
            <a:pPr lvl="1"/>
            <a:r>
              <a:rPr lang="it-IT" dirty="0" smtClean="0"/>
              <a:t>Diffida</a:t>
            </a:r>
          </a:p>
          <a:p>
            <a:pPr lvl="1"/>
            <a:r>
              <a:rPr lang="it-IT" dirty="0" smtClean="0"/>
              <a:t>Richiesta scritto di riconoscimento di non interferenza</a:t>
            </a:r>
          </a:p>
          <a:p>
            <a:r>
              <a:rPr lang="it-IT" dirty="0" smtClean="0"/>
              <a:t>Rapporti con azioni nazionali</a:t>
            </a:r>
          </a:p>
          <a:p>
            <a:r>
              <a:rPr lang="it-IT" dirty="0" smtClean="0"/>
              <a:t>Rapporti con altre azioni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Azioni di accertamento negativo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1474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Art. 33. 4 e 33.5 UPC:</a:t>
            </a:r>
          </a:p>
          <a:p>
            <a:r>
              <a:rPr lang="it-IT" dirty="0" smtClean="0"/>
              <a:t>(4) </a:t>
            </a:r>
            <a:r>
              <a:rPr lang="it-IT" dirty="0" err="1" smtClean="0"/>
              <a:t>Actions</a:t>
            </a:r>
            <a:r>
              <a:rPr lang="it-IT" dirty="0" smtClean="0"/>
              <a:t> </a:t>
            </a:r>
            <a:r>
              <a:rPr lang="it-IT" dirty="0" err="1"/>
              <a:t>referred</a:t>
            </a:r>
            <a:r>
              <a:rPr lang="it-IT" dirty="0"/>
              <a:t> to in </a:t>
            </a:r>
            <a:r>
              <a:rPr lang="it-IT" dirty="0" err="1"/>
              <a:t>Article</a:t>
            </a:r>
            <a:r>
              <a:rPr lang="it-IT" dirty="0"/>
              <a:t> 32(1)(b) and (d) </a:t>
            </a:r>
            <a:r>
              <a:rPr lang="it-IT" dirty="0" err="1"/>
              <a:t>shall</a:t>
            </a:r>
            <a:r>
              <a:rPr lang="it-IT" dirty="0"/>
              <a:t> be </a:t>
            </a:r>
            <a:r>
              <a:rPr lang="it-IT" dirty="0" err="1"/>
              <a:t>brought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 err="1"/>
              <a:t>If</a:t>
            </a:r>
            <a:r>
              <a:rPr lang="it-IT" dirty="0"/>
              <a:t>, </a:t>
            </a:r>
            <a:r>
              <a:rPr lang="it-IT" dirty="0" err="1"/>
              <a:t>however</a:t>
            </a:r>
            <a:r>
              <a:rPr lang="it-IT" dirty="0"/>
              <a:t>, an </a:t>
            </a:r>
            <a:r>
              <a:rPr lang="it-IT" dirty="0" err="1"/>
              <a:t>action</a:t>
            </a:r>
            <a:r>
              <a:rPr lang="it-IT" dirty="0"/>
              <a:t> for </a:t>
            </a:r>
            <a:r>
              <a:rPr lang="it-IT" dirty="0" err="1"/>
              <a:t>infringement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referred</a:t>
            </a:r>
            <a:r>
              <a:rPr lang="it-IT" dirty="0"/>
              <a:t> to in </a:t>
            </a:r>
            <a:r>
              <a:rPr lang="it-IT" dirty="0" err="1"/>
              <a:t>Article</a:t>
            </a:r>
            <a:r>
              <a:rPr lang="it-IT" dirty="0"/>
              <a:t> 32(1)(a)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parties </a:t>
            </a:r>
            <a:r>
              <a:rPr lang="it-IT" dirty="0" err="1"/>
              <a:t>relating</a:t>
            </a:r>
            <a:r>
              <a:rPr lang="it-IT" dirty="0"/>
              <a:t> to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patent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brought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a </a:t>
            </a:r>
            <a:r>
              <a:rPr lang="it-IT" dirty="0" err="1"/>
              <a:t>local</a:t>
            </a:r>
            <a:r>
              <a:rPr lang="it-IT" dirty="0"/>
              <a:t> or a </a:t>
            </a:r>
            <a:r>
              <a:rPr lang="it-IT" dirty="0" err="1"/>
              <a:t>regional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,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actions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be </a:t>
            </a:r>
            <a:r>
              <a:rPr lang="it-IT" dirty="0" err="1"/>
              <a:t>brought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local</a:t>
            </a:r>
            <a:r>
              <a:rPr lang="it-IT" dirty="0"/>
              <a:t> or </a:t>
            </a:r>
            <a:r>
              <a:rPr lang="it-IT" dirty="0" err="1"/>
              <a:t>regional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. </a:t>
            </a:r>
          </a:p>
          <a:p>
            <a:r>
              <a:rPr lang="it-IT" dirty="0"/>
              <a:t>(5) </a:t>
            </a:r>
            <a:r>
              <a:rPr lang="it-IT" dirty="0" err="1"/>
              <a:t>If</a:t>
            </a:r>
            <a:r>
              <a:rPr lang="it-IT" dirty="0"/>
              <a:t> an </a:t>
            </a:r>
            <a:r>
              <a:rPr lang="it-IT" dirty="0" err="1"/>
              <a:t>action</a:t>
            </a:r>
            <a:r>
              <a:rPr lang="it-IT" dirty="0"/>
              <a:t> for </a:t>
            </a:r>
            <a:r>
              <a:rPr lang="it-IT" dirty="0" err="1"/>
              <a:t>revocation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referred</a:t>
            </a:r>
            <a:r>
              <a:rPr lang="it-IT" dirty="0"/>
              <a:t> to in </a:t>
            </a:r>
            <a:r>
              <a:rPr lang="it-IT" dirty="0" err="1"/>
              <a:t>Article</a:t>
            </a:r>
            <a:r>
              <a:rPr lang="it-IT" dirty="0"/>
              <a:t> 32(1)(d)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pending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, an </a:t>
            </a:r>
            <a:r>
              <a:rPr lang="it-IT" dirty="0" err="1"/>
              <a:t>action</a:t>
            </a:r>
            <a:r>
              <a:rPr lang="it-IT" dirty="0"/>
              <a:t> for </a:t>
            </a:r>
            <a:r>
              <a:rPr lang="it-IT" dirty="0" err="1"/>
              <a:t>infringement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referred</a:t>
            </a:r>
            <a:r>
              <a:rPr lang="it-IT" dirty="0"/>
              <a:t> to in </a:t>
            </a:r>
            <a:r>
              <a:rPr lang="it-IT" dirty="0" err="1"/>
              <a:t>Article</a:t>
            </a:r>
            <a:r>
              <a:rPr lang="it-IT" dirty="0"/>
              <a:t> 32(1)(a)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parties </a:t>
            </a:r>
            <a:r>
              <a:rPr lang="it-IT" dirty="0" err="1"/>
              <a:t>relating</a:t>
            </a:r>
            <a:r>
              <a:rPr lang="it-IT" dirty="0"/>
              <a:t> to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patent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brought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 in </a:t>
            </a:r>
            <a:r>
              <a:rPr lang="it-IT" dirty="0" err="1"/>
              <a:t>accordance</a:t>
            </a:r>
            <a:r>
              <a:rPr lang="it-IT" dirty="0"/>
              <a:t> with </a:t>
            </a:r>
            <a:r>
              <a:rPr lang="it-IT" dirty="0" err="1"/>
              <a:t>paragraph</a:t>
            </a:r>
            <a:r>
              <a:rPr lang="it-IT" dirty="0"/>
              <a:t> 1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Article</a:t>
            </a:r>
            <a:r>
              <a:rPr lang="it-IT" dirty="0"/>
              <a:t> or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. The </a:t>
            </a:r>
            <a:r>
              <a:rPr lang="it-IT" dirty="0" err="1"/>
              <a:t>local</a:t>
            </a:r>
            <a:r>
              <a:rPr lang="it-IT" dirty="0"/>
              <a:t> or </a:t>
            </a:r>
            <a:r>
              <a:rPr lang="it-IT" dirty="0" err="1"/>
              <a:t>regional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 </a:t>
            </a:r>
            <a:r>
              <a:rPr lang="it-IT" dirty="0" err="1"/>
              <a:t>concerned</a:t>
            </a:r>
            <a:r>
              <a:rPr lang="it-IT" dirty="0"/>
              <a:t> </a:t>
            </a:r>
            <a:r>
              <a:rPr lang="it-IT" dirty="0" err="1"/>
              <a:t>shall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the </a:t>
            </a:r>
            <a:r>
              <a:rPr lang="it-IT" dirty="0" err="1"/>
              <a:t>discretion</a:t>
            </a:r>
            <a:r>
              <a:rPr lang="it-IT" dirty="0"/>
              <a:t> to </a:t>
            </a:r>
            <a:r>
              <a:rPr lang="it-IT" dirty="0" err="1"/>
              <a:t>proceed</a:t>
            </a:r>
            <a:r>
              <a:rPr lang="it-IT" dirty="0"/>
              <a:t> in </a:t>
            </a:r>
            <a:r>
              <a:rPr lang="it-IT" dirty="0" err="1"/>
              <a:t>accordance</a:t>
            </a:r>
            <a:r>
              <a:rPr lang="it-IT" dirty="0"/>
              <a:t> with </a:t>
            </a:r>
            <a:r>
              <a:rPr lang="it-IT" dirty="0" err="1"/>
              <a:t>paragraph</a:t>
            </a:r>
            <a:r>
              <a:rPr lang="it-IT" dirty="0"/>
              <a:t> 3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Article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Azioni di nullità / decadenza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6278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La direttiva </a:t>
            </a:r>
            <a:r>
              <a:rPr lang="it-IT" dirty="0" err="1" smtClean="0"/>
              <a:t>Enforcement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Art. 60 UPC: Descrizione (sui generis)</a:t>
            </a:r>
          </a:p>
          <a:p>
            <a:r>
              <a:rPr lang="it-IT" dirty="0" smtClean="0"/>
              <a:t>Art. 61 UPC: Sequestro</a:t>
            </a:r>
          </a:p>
          <a:p>
            <a:r>
              <a:rPr lang="it-IT" dirty="0" smtClean="0"/>
              <a:t>Art. 62 UPC: Inibitoria</a:t>
            </a:r>
          </a:p>
          <a:p>
            <a:r>
              <a:rPr lang="it-IT" dirty="0" smtClean="0"/>
              <a:t>Altre misure</a:t>
            </a:r>
          </a:p>
          <a:p>
            <a:r>
              <a:rPr lang="it-IT" dirty="0" smtClean="0"/>
              <a:t>Rapporti con il </a:t>
            </a:r>
            <a:r>
              <a:rPr lang="it-IT" dirty="0" err="1" smtClean="0"/>
              <a:t>dirttto</a:t>
            </a:r>
            <a:r>
              <a:rPr lang="it-IT" dirty="0" smtClean="0"/>
              <a:t> nazionale?</a:t>
            </a:r>
          </a:p>
          <a:p>
            <a:endParaRPr lang="it-IT" dirty="0" smtClean="0"/>
          </a:p>
          <a:p>
            <a:r>
              <a:rPr lang="it-IT" dirty="0" smtClean="0"/>
              <a:t>Procedura scritta + orale</a:t>
            </a:r>
          </a:p>
          <a:p>
            <a:r>
              <a:rPr lang="it-IT" dirty="0" smtClean="0"/>
              <a:t>CTU cautelare?</a:t>
            </a:r>
          </a:p>
          <a:p>
            <a:r>
              <a:rPr lang="it-IT" dirty="0" smtClean="0"/>
              <a:t>Quanti giudici?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Procedimenti cautelari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33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450850" y="1426464"/>
            <a:ext cx="8243888" cy="5055299"/>
          </a:xfrm>
        </p:spPr>
        <p:txBody>
          <a:bodyPr>
            <a:normAutofit/>
          </a:bodyPr>
          <a:lstStyle/>
          <a:p>
            <a:r>
              <a:rPr lang="it-IT" dirty="0" err="1" smtClean="0"/>
              <a:t>Rule</a:t>
            </a:r>
            <a:r>
              <a:rPr lang="it-IT" dirty="0" smtClean="0"/>
              <a:t> 207</a:t>
            </a:r>
          </a:p>
          <a:p>
            <a:r>
              <a:rPr lang="it-IT" dirty="0"/>
              <a:t>1. </a:t>
            </a:r>
            <a:r>
              <a:rPr lang="it-IT" dirty="0" err="1"/>
              <a:t>If</a:t>
            </a:r>
            <a:r>
              <a:rPr lang="it-IT" dirty="0"/>
              <a:t> a </a:t>
            </a:r>
            <a:r>
              <a:rPr lang="it-IT" dirty="0" err="1"/>
              <a:t>person</a:t>
            </a:r>
            <a:r>
              <a:rPr lang="it-IT" dirty="0"/>
              <a:t> </a:t>
            </a:r>
            <a:r>
              <a:rPr lang="it-IT" dirty="0" err="1"/>
              <a:t>entitled</a:t>
            </a:r>
            <a:r>
              <a:rPr lang="it-IT" dirty="0"/>
              <a:t> to start </a:t>
            </a:r>
            <a:r>
              <a:rPr lang="it-IT" dirty="0" err="1"/>
              <a:t>proceedings</a:t>
            </a:r>
            <a:r>
              <a:rPr lang="it-IT" dirty="0"/>
              <a:t> under </a:t>
            </a:r>
            <a:r>
              <a:rPr lang="it-IT" dirty="0" err="1"/>
              <a:t>Article</a:t>
            </a:r>
            <a:r>
              <a:rPr lang="it-IT" dirty="0"/>
              <a:t> 47 of the Agreement </a:t>
            </a:r>
            <a:r>
              <a:rPr lang="it-IT" dirty="0" err="1"/>
              <a:t>considers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likely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an Application for </a:t>
            </a:r>
            <a:r>
              <a:rPr lang="it-IT" dirty="0" err="1"/>
              <a:t>provisional</a:t>
            </a:r>
            <a:r>
              <a:rPr lang="it-IT" dirty="0"/>
              <a:t> </a:t>
            </a:r>
            <a:r>
              <a:rPr lang="it-IT" dirty="0" err="1"/>
              <a:t>measures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defendant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lodged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the Court in the </a:t>
            </a:r>
            <a:r>
              <a:rPr lang="it-IT" dirty="0" err="1"/>
              <a:t>near</a:t>
            </a:r>
            <a:r>
              <a:rPr lang="it-IT" dirty="0"/>
              <a:t> future, he </a:t>
            </a:r>
            <a:r>
              <a:rPr lang="it-IT" dirty="0" err="1"/>
              <a:t>may</a:t>
            </a:r>
            <a:r>
              <a:rPr lang="it-IT" dirty="0"/>
              <a:t> file a </a:t>
            </a:r>
            <a:r>
              <a:rPr lang="it-IT" dirty="0" err="1"/>
              <a:t>Protective</a:t>
            </a:r>
            <a:r>
              <a:rPr lang="it-IT" dirty="0"/>
              <a:t> </a:t>
            </a:r>
            <a:r>
              <a:rPr lang="it-IT" dirty="0" err="1"/>
              <a:t>letter</a:t>
            </a:r>
            <a:r>
              <a:rPr lang="it-IT" dirty="0"/>
              <a:t>. </a:t>
            </a:r>
          </a:p>
          <a:p>
            <a:r>
              <a:rPr lang="it-IT" dirty="0" smtClean="0"/>
              <a:t>2. The </a:t>
            </a:r>
            <a:r>
              <a:rPr lang="it-IT" dirty="0" err="1" smtClean="0"/>
              <a:t>Protective</a:t>
            </a:r>
            <a:r>
              <a:rPr lang="it-IT" dirty="0" smtClean="0"/>
              <a:t> </a:t>
            </a:r>
            <a:r>
              <a:rPr lang="it-IT" dirty="0" err="1" smtClean="0"/>
              <a:t>letter</a:t>
            </a:r>
            <a:r>
              <a:rPr lang="it-IT" dirty="0" smtClean="0"/>
              <a:t> </a:t>
            </a:r>
            <a:r>
              <a:rPr lang="it-IT" dirty="0" err="1" smtClean="0"/>
              <a:t>shall</a:t>
            </a:r>
            <a:r>
              <a:rPr lang="it-IT" dirty="0" smtClean="0"/>
              <a:t> be </a:t>
            </a:r>
            <a:r>
              <a:rPr lang="it-IT" dirty="0" err="1" smtClean="0"/>
              <a:t>filed</a:t>
            </a:r>
            <a:r>
              <a:rPr lang="it-IT" dirty="0" smtClean="0"/>
              <a:t> with the </a:t>
            </a:r>
            <a:r>
              <a:rPr lang="it-IT" dirty="0" err="1" smtClean="0"/>
              <a:t>Registry</a:t>
            </a:r>
            <a:r>
              <a:rPr lang="it-IT" dirty="0" smtClean="0"/>
              <a:t> in the </a:t>
            </a:r>
            <a:r>
              <a:rPr lang="it-IT" dirty="0" err="1" smtClean="0"/>
              <a:t>language</a:t>
            </a:r>
            <a:r>
              <a:rPr lang="it-IT" dirty="0" smtClean="0"/>
              <a:t> of the </a:t>
            </a:r>
            <a:r>
              <a:rPr lang="it-IT" dirty="0" err="1" smtClean="0"/>
              <a:t>patent</a:t>
            </a:r>
            <a:r>
              <a:rPr lang="it-IT" dirty="0" smtClean="0"/>
              <a:t> and </a:t>
            </a:r>
            <a:r>
              <a:rPr lang="it-IT" dirty="0" err="1" smtClean="0"/>
              <a:t>shall</a:t>
            </a:r>
            <a:r>
              <a:rPr lang="it-IT" dirty="0" smtClean="0"/>
              <a:t> </a:t>
            </a:r>
            <a:r>
              <a:rPr lang="it-IT" dirty="0" err="1" smtClean="0"/>
              <a:t>contain</a:t>
            </a:r>
            <a:r>
              <a:rPr lang="it-IT" dirty="0" smtClean="0"/>
              <a:t>: </a:t>
            </a:r>
          </a:p>
          <a:p>
            <a:r>
              <a:rPr lang="it-IT" dirty="0" smtClean="0"/>
              <a:t>(a) </a:t>
            </a:r>
            <a:r>
              <a:rPr lang="is-IS" dirty="0" smtClean="0"/>
              <a:t>….</a:t>
            </a:r>
            <a:r>
              <a:rPr lang="it-IT" dirty="0" smtClean="0"/>
              <a:t>; and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f</a:t>
            </a:r>
            <a:r>
              <a:rPr lang="it-IT" dirty="0" smtClean="0"/>
              <a:t>) the statement </a:t>
            </a:r>
            <a:r>
              <a:rPr lang="it-IT" dirty="0" err="1" smtClean="0"/>
              <a:t>that</a:t>
            </a:r>
            <a:r>
              <a:rPr lang="it-IT" dirty="0" smtClean="0"/>
              <a:t> the </a:t>
            </a:r>
            <a:r>
              <a:rPr lang="it-IT" dirty="0" err="1" smtClean="0"/>
              <a:t>letter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Protective</a:t>
            </a:r>
            <a:r>
              <a:rPr lang="it-IT" dirty="0" smtClean="0"/>
              <a:t> </a:t>
            </a:r>
            <a:r>
              <a:rPr lang="it-IT" dirty="0" err="1" smtClean="0"/>
              <a:t>letter</a:t>
            </a:r>
            <a:r>
              <a:rPr lang="it-IT" dirty="0" smtClean="0"/>
              <a:t>.</a:t>
            </a:r>
          </a:p>
          <a:p>
            <a:r>
              <a:rPr lang="it-IT" dirty="0"/>
              <a:t>7. The </a:t>
            </a:r>
            <a:r>
              <a:rPr lang="it-IT" dirty="0" err="1"/>
              <a:t>protective</a:t>
            </a:r>
            <a:r>
              <a:rPr lang="it-IT" dirty="0"/>
              <a:t> </a:t>
            </a:r>
            <a:r>
              <a:rPr lang="it-IT" dirty="0" err="1"/>
              <a:t>letter</a:t>
            </a:r>
            <a:r>
              <a:rPr lang="it-IT" dirty="0"/>
              <a:t> </a:t>
            </a:r>
            <a:r>
              <a:rPr lang="it-IT" dirty="0" err="1"/>
              <a:t>shall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be </a:t>
            </a:r>
            <a:r>
              <a:rPr lang="it-IT" dirty="0" err="1"/>
              <a:t>publicly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on the </a:t>
            </a:r>
            <a:r>
              <a:rPr lang="it-IT" dirty="0" err="1"/>
              <a:t>register</a:t>
            </a:r>
            <a:r>
              <a:rPr lang="it-IT" dirty="0"/>
              <a:t> </a:t>
            </a:r>
            <a:r>
              <a:rPr lang="it-IT" dirty="0" err="1"/>
              <a:t>until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forwarded</a:t>
            </a:r>
            <a:r>
              <a:rPr lang="it-IT" dirty="0"/>
              <a:t> to the </a:t>
            </a:r>
            <a:r>
              <a:rPr lang="it-IT" dirty="0" err="1"/>
              <a:t>applicant</a:t>
            </a:r>
            <a:r>
              <a:rPr lang="it-IT" dirty="0"/>
              <a:t> </a:t>
            </a:r>
            <a:r>
              <a:rPr lang="it-IT" dirty="0" err="1"/>
              <a:t>pursuant</a:t>
            </a:r>
            <a:r>
              <a:rPr lang="it-IT" dirty="0"/>
              <a:t> to </a:t>
            </a:r>
            <a:r>
              <a:rPr lang="it-IT" dirty="0" err="1"/>
              <a:t>paragraph</a:t>
            </a:r>
            <a:r>
              <a:rPr lang="it-IT" dirty="0"/>
              <a:t> 8. </a:t>
            </a:r>
          </a:p>
          <a:p>
            <a:r>
              <a:rPr lang="it-IT" dirty="0"/>
              <a:t>8. </a:t>
            </a:r>
            <a:r>
              <a:rPr lang="it-IT" dirty="0" err="1"/>
              <a:t>Where</a:t>
            </a:r>
            <a:r>
              <a:rPr lang="it-IT" dirty="0"/>
              <a:t> an Application for </a:t>
            </a:r>
            <a:r>
              <a:rPr lang="it-IT" dirty="0" err="1"/>
              <a:t>provisional</a:t>
            </a:r>
            <a:r>
              <a:rPr lang="it-IT" dirty="0"/>
              <a:t> </a:t>
            </a:r>
            <a:r>
              <a:rPr lang="it-IT" dirty="0" err="1"/>
              <a:t>measures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subsequently</a:t>
            </a:r>
            <a:r>
              <a:rPr lang="it-IT" dirty="0"/>
              <a:t> </a:t>
            </a:r>
            <a:r>
              <a:rPr lang="it-IT" dirty="0" err="1"/>
              <a:t>lodged</a:t>
            </a:r>
            <a:r>
              <a:rPr lang="it-IT" dirty="0"/>
              <a:t> the Registrar </a:t>
            </a:r>
            <a:r>
              <a:rPr lang="it-IT" dirty="0" err="1"/>
              <a:t>shall</a:t>
            </a:r>
            <a:r>
              <a:rPr lang="it-IT" dirty="0"/>
              <a:t> </a:t>
            </a:r>
            <a:r>
              <a:rPr lang="it-IT" dirty="0" err="1"/>
              <a:t>forward</a:t>
            </a:r>
            <a:r>
              <a:rPr lang="it-IT" dirty="0"/>
              <a:t> a copy of the </a:t>
            </a:r>
            <a:r>
              <a:rPr lang="it-IT" dirty="0" err="1"/>
              <a:t>protective</a:t>
            </a:r>
            <a:r>
              <a:rPr lang="it-IT" dirty="0"/>
              <a:t> </a:t>
            </a:r>
            <a:r>
              <a:rPr lang="it-IT" dirty="0" err="1"/>
              <a:t>letter</a:t>
            </a:r>
            <a:r>
              <a:rPr lang="it-IT" dirty="0"/>
              <a:t> to the panel or </a:t>
            </a:r>
            <a:r>
              <a:rPr lang="it-IT" dirty="0" err="1"/>
              <a:t>judge</a:t>
            </a:r>
            <a:r>
              <a:rPr lang="it-IT" dirty="0"/>
              <a:t> </a:t>
            </a:r>
            <a:r>
              <a:rPr lang="it-IT" dirty="0" err="1"/>
              <a:t>appointed</a:t>
            </a:r>
            <a:r>
              <a:rPr lang="it-IT" dirty="0"/>
              <a:t> under </a:t>
            </a:r>
            <a:r>
              <a:rPr lang="it-IT" dirty="0" err="1"/>
              <a:t>Rule</a:t>
            </a:r>
            <a:r>
              <a:rPr lang="it-IT" dirty="0"/>
              <a:t> 208 </a:t>
            </a:r>
            <a:r>
              <a:rPr lang="it-IT" dirty="0" err="1"/>
              <a:t>together</a:t>
            </a:r>
            <a:r>
              <a:rPr lang="it-IT" dirty="0"/>
              <a:t> with the Application for </a:t>
            </a:r>
            <a:r>
              <a:rPr lang="it-IT" dirty="0" err="1"/>
              <a:t>provisional</a:t>
            </a:r>
            <a:r>
              <a:rPr lang="it-IT" dirty="0"/>
              <a:t> </a:t>
            </a:r>
            <a:r>
              <a:rPr lang="it-IT" dirty="0" err="1"/>
              <a:t>measures</a:t>
            </a:r>
            <a:r>
              <a:rPr lang="it-IT" dirty="0"/>
              <a:t> and </a:t>
            </a:r>
            <a:r>
              <a:rPr lang="it-IT" dirty="0" err="1"/>
              <a:t>shall</a:t>
            </a:r>
            <a:r>
              <a:rPr lang="it-IT" dirty="0"/>
              <a:t> </a:t>
            </a:r>
            <a:r>
              <a:rPr lang="it-IT" dirty="0" err="1"/>
              <a:t>forward</a:t>
            </a:r>
            <a:r>
              <a:rPr lang="it-IT" dirty="0"/>
              <a:t> a copy to the </a:t>
            </a:r>
            <a:r>
              <a:rPr lang="it-IT" dirty="0" err="1"/>
              <a:t>applicant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soon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practicable</a:t>
            </a:r>
            <a:r>
              <a:rPr lang="it-IT" dirty="0"/>
              <a:t>. </a:t>
            </a:r>
          </a:p>
          <a:p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Protective</a:t>
            </a:r>
            <a:r>
              <a:rPr lang="it-IT" dirty="0" smtClean="0"/>
              <a:t> </a:t>
            </a:r>
            <a:r>
              <a:rPr lang="it-IT" dirty="0" err="1" smtClean="0"/>
              <a:t>letters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7287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err="1" smtClean="0"/>
              <a:t>Fixed</a:t>
            </a:r>
            <a:r>
              <a:rPr lang="it-IT" dirty="0" smtClean="0"/>
              <a:t> </a:t>
            </a:r>
            <a:r>
              <a:rPr lang="it-IT" dirty="0" err="1" smtClean="0"/>
              <a:t>fee</a:t>
            </a:r>
            <a:r>
              <a:rPr lang="it-IT" dirty="0" smtClean="0"/>
              <a:t> + Value 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fee</a:t>
            </a:r>
            <a:endParaRPr lang="it-IT" dirty="0" smtClean="0"/>
          </a:p>
          <a:p>
            <a:r>
              <a:rPr lang="it-IT" dirty="0" err="1" smtClean="0"/>
              <a:t>Fixed</a:t>
            </a:r>
            <a:r>
              <a:rPr lang="it-IT" dirty="0" smtClean="0"/>
              <a:t> </a:t>
            </a:r>
            <a:r>
              <a:rPr lang="it-IT" dirty="0" err="1" smtClean="0"/>
              <a:t>fee</a:t>
            </a:r>
            <a:r>
              <a:rPr lang="it-IT" dirty="0" smtClean="0"/>
              <a:t>: EUR 11.000 (EUR 3.000 pe le domande di determinazione dei danni)</a:t>
            </a:r>
          </a:p>
          <a:p>
            <a:r>
              <a:rPr lang="it-IT" dirty="0" smtClean="0"/>
              <a:t>Value-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fee</a:t>
            </a:r>
            <a:r>
              <a:rPr lang="it-IT" dirty="0" smtClean="0"/>
              <a:t>: da EUR 0 ad EUR 325.000</a:t>
            </a:r>
          </a:p>
          <a:p>
            <a:pPr lvl="1"/>
            <a:r>
              <a:rPr lang="it-IT" dirty="0" smtClean="0"/>
              <a:t>1.500.000</a:t>
            </a:r>
            <a:r>
              <a:rPr lang="it-IT" dirty="0"/>
              <a:t> – </a:t>
            </a:r>
            <a:r>
              <a:rPr lang="it-IT" dirty="0" smtClean="0"/>
              <a:t>2.000.000 EUR 13.000</a:t>
            </a:r>
          </a:p>
          <a:p>
            <a:pPr lvl="1"/>
            <a:r>
              <a:rPr lang="it-IT" dirty="0" smtClean="0"/>
              <a:t>4.000.000</a:t>
            </a:r>
            <a:r>
              <a:rPr lang="it-IT" dirty="0"/>
              <a:t> – </a:t>
            </a:r>
            <a:r>
              <a:rPr lang="it-IT" dirty="0" smtClean="0"/>
              <a:t>5.000.000 EUR 32.000</a:t>
            </a:r>
          </a:p>
          <a:p>
            <a:pPr lvl="1"/>
            <a:r>
              <a:rPr lang="it-IT" dirty="0" smtClean="0"/>
              <a:t>9.000.000 – 10.000.000 EUR 65.000</a:t>
            </a:r>
            <a:endParaRPr lang="it-IT" dirty="0"/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Azione di revocazione: EUR 20.000</a:t>
            </a:r>
          </a:p>
          <a:p>
            <a:pPr lvl="1"/>
            <a:r>
              <a:rPr lang="it-IT" dirty="0" smtClean="0"/>
              <a:t>Procedimento cautelare: EUR 11.000</a:t>
            </a:r>
          </a:p>
          <a:p>
            <a:pPr lvl="1"/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0899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Grazie!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0916" y="282381"/>
            <a:ext cx="1008000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38916" y="1873517"/>
            <a:ext cx="2073545" cy="46082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tx2"/>
                </a:solidFill>
              </a:rPr>
              <a:t>Gualtiero Dragotti</a:t>
            </a:r>
            <a:endParaRPr lang="en-GB" sz="12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/>
              <a:t>Partner</a:t>
            </a: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/>
              <a:t>T: </a:t>
            </a:r>
            <a:r>
              <a:rPr lang="en-GB" sz="1000" dirty="0" smtClean="0"/>
              <a:t>+39 </a:t>
            </a:r>
            <a:r>
              <a:rPr lang="en-GB" sz="1000" dirty="0" smtClean="0"/>
              <a:t>(02) 806181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/>
              <a:t>M +39 (335) 8232937</a:t>
            </a: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/>
              <a:t>gualtiero.dragotti</a:t>
            </a:r>
            <a:r>
              <a:rPr lang="en-GB" sz="1000" dirty="0" smtClean="0"/>
              <a:t>@dlapiper.com</a:t>
            </a: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000" b="1" dirty="0" smtClean="0">
                <a:solidFill>
                  <a:schemeClr val="tx2"/>
                </a:solidFill>
              </a:rPr>
              <a:t>@</a:t>
            </a:r>
            <a:r>
              <a:rPr lang="en-GB" sz="1000" b="1" dirty="0" err="1" smtClean="0">
                <a:solidFill>
                  <a:schemeClr val="tx2"/>
                </a:solidFill>
              </a:rPr>
              <a:t>gdragotti</a:t>
            </a:r>
            <a:endParaRPr lang="en-GB" sz="10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0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1000" dirty="0"/>
              <a:t>Our Blog: </a:t>
            </a:r>
            <a:r>
              <a:rPr lang="en-US" sz="1000" u="sng" dirty="0">
                <a:hlinkClick r:id="rId3"/>
              </a:rPr>
              <a:t>http://blogs.dlapiper.com/iptitaly/</a:t>
            </a:r>
            <a:endParaRPr lang="it-IT" sz="1000" dirty="0"/>
          </a:p>
          <a:p>
            <a:pPr marL="0" indent="0">
              <a:spcBef>
                <a:spcPts val="0"/>
              </a:spcBef>
              <a:buNone/>
            </a:pPr>
            <a:endParaRPr lang="en-GB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22 Giugno 2016</a:t>
            </a:r>
            <a:endParaRPr lang="it-IT" dirty="0"/>
          </a:p>
        </p:txBody>
      </p:sp>
      <p:pic>
        <p:nvPicPr>
          <p:cNvPr id="4" name="Picture 2" descr="C:\Users\DRAGOTTG\Desktop\UPC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42532"/>
            <a:ext cx="8192482" cy="46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8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23 Giugno 2016</a:t>
            </a:r>
            <a:endParaRPr lang="it-IT" dirty="0"/>
          </a:p>
        </p:txBody>
      </p:sp>
      <p:pic>
        <p:nvPicPr>
          <p:cNvPr id="4" name="Picture 2" descr="C:\Users\DRAGOTTG\Desktop\UPC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42532"/>
            <a:ext cx="8192482" cy="46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9114" y="3977269"/>
            <a:ext cx="60785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E383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DE383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10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r="8032"/>
          <a:stretch/>
        </p:blipFill>
        <p:spPr>
          <a:xfrm>
            <a:off x="5285231" y="0"/>
            <a:ext cx="3694177" cy="658105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Fare?</a:t>
            </a:r>
            <a:endParaRPr lang="it-IT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 bwMode="gray">
          <a:xfrm>
            <a:off x="450000" y="1545654"/>
            <a:ext cx="4559300" cy="4606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912813" rtl="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 2" charset="2"/>
              <a:buChar char="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2813" rtl="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2813" rtl="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defTabSz="912813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9875" algn="l" defTabSz="912813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Centralità UK</a:t>
            </a:r>
          </a:p>
          <a:p>
            <a:endParaRPr lang="it-IT" dirty="0"/>
          </a:p>
          <a:p>
            <a:r>
              <a:rPr lang="it-IT" dirty="0" smtClean="0"/>
              <a:t>L’art. 89 UPC</a:t>
            </a:r>
          </a:p>
          <a:p>
            <a:pPr lvl="1"/>
            <a:r>
              <a:rPr lang="it-IT" dirty="0" smtClean="0"/>
              <a:t>UK, DE, FR, IT</a:t>
            </a:r>
          </a:p>
          <a:p>
            <a:pPr lvl="1"/>
            <a:r>
              <a:rPr lang="it-IT" dirty="0" smtClean="0"/>
              <a:t>La lettura olandese</a:t>
            </a:r>
          </a:p>
          <a:p>
            <a:pPr lvl="1"/>
            <a:r>
              <a:rPr lang="it-IT" dirty="0" smtClean="0"/>
              <a:t>La lettura italiana</a:t>
            </a:r>
          </a:p>
          <a:p>
            <a:pPr lvl="1"/>
            <a:endParaRPr lang="it-IT" dirty="0"/>
          </a:p>
          <a:p>
            <a:pPr lvl="1"/>
            <a:r>
              <a:rPr lang="it-IT" dirty="0" smtClean="0"/>
              <a:t>Le ipotesi UK</a:t>
            </a:r>
          </a:p>
          <a:p>
            <a:pPr lvl="2"/>
            <a:r>
              <a:rPr lang="it-IT" dirty="0" smtClean="0"/>
              <a:t>UPC senza UP?</a:t>
            </a:r>
          </a:p>
          <a:p>
            <a:pPr lvl="2"/>
            <a:endParaRPr lang="it-IT" dirty="0"/>
          </a:p>
          <a:p>
            <a:pPr lvl="1"/>
            <a:r>
              <a:rPr lang="it-IT" dirty="0" smtClean="0"/>
              <a:t>Tempistica</a:t>
            </a:r>
          </a:p>
        </p:txBody>
      </p:sp>
    </p:spTree>
    <p:extLst>
      <p:ext uri="{BB962C8B-B14F-4D97-AF65-F5344CB8AC3E}">
        <p14:creationId xmlns:p14="http://schemas.microsoft.com/office/powerpoint/2010/main" val="55176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The “</a:t>
            </a:r>
            <a:r>
              <a:rPr lang="it-IT" dirty="0" err="1" smtClean="0"/>
              <a:t>Patent</a:t>
            </a:r>
            <a:r>
              <a:rPr lang="it-IT" dirty="0" smtClean="0"/>
              <a:t> Package”</a:t>
            </a:r>
          </a:p>
          <a:p>
            <a:pPr lvl="1"/>
            <a:r>
              <a:rPr lang="it-IT" dirty="0" err="1" smtClean="0"/>
              <a:t>Regulation</a:t>
            </a:r>
            <a:r>
              <a:rPr lang="it-IT" dirty="0" smtClean="0"/>
              <a:t> </a:t>
            </a:r>
            <a:r>
              <a:rPr lang="it-IT" dirty="0"/>
              <a:t>1257/2012/EU on the </a:t>
            </a:r>
            <a:r>
              <a:rPr lang="it-IT" dirty="0" err="1"/>
              <a:t>creation</a:t>
            </a:r>
            <a:r>
              <a:rPr lang="it-IT" dirty="0"/>
              <a:t> of </a:t>
            </a:r>
            <a:r>
              <a:rPr lang="it-IT" dirty="0" err="1"/>
              <a:t>unitary</a:t>
            </a:r>
            <a:r>
              <a:rPr lang="it-IT" dirty="0"/>
              <a:t> </a:t>
            </a:r>
            <a:r>
              <a:rPr lang="it-IT" dirty="0" err="1"/>
              <a:t>patent</a:t>
            </a:r>
            <a:r>
              <a:rPr lang="it-IT" dirty="0"/>
              <a:t> </a:t>
            </a:r>
            <a:r>
              <a:rPr lang="it-IT" dirty="0" err="1"/>
              <a:t>protection</a:t>
            </a:r>
            <a:r>
              <a:rPr lang="it-IT" dirty="0"/>
              <a:t> (UPR) </a:t>
            </a:r>
            <a:endParaRPr lang="it-IT" dirty="0" smtClean="0"/>
          </a:p>
          <a:p>
            <a:pPr lvl="1"/>
            <a:r>
              <a:rPr lang="it-IT" dirty="0" err="1" smtClean="0"/>
              <a:t>Regulation</a:t>
            </a:r>
            <a:r>
              <a:rPr lang="it-IT" dirty="0" smtClean="0"/>
              <a:t> </a:t>
            </a:r>
            <a:r>
              <a:rPr lang="it-IT" dirty="0"/>
              <a:t>1260/2012/EU on the </a:t>
            </a:r>
            <a:r>
              <a:rPr lang="it-IT" dirty="0" err="1"/>
              <a:t>applicable</a:t>
            </a:r>
            <a:r>
              <a:rPr lang="it-IT" dirty="0"/>
              <a:t> </a:t>
            </a:r>
            <a:r>
              <a:rPr lang="it-IT" dirty="0" err="1"/>
              <a:t>translation</a:t>
            </a:r>
            <a:r>
              <a:rPr lang="it-IT" dirty="0"/>
              <a:t> </a:t>
            </a:r>
            <a:r>
              <a:rPr lang="it-IT" dirty="0" err="1"/>
              <a:t>arrangements</a:t>
            </a:r>
            <a:r>
              <a:rPr lang="it-IT" dirty="0"/>
              <a:t> (UPTR</a:t>
            </a:r>
            <a:r>
              <a:rPr lang="it-IT" dirty="0" smtClean="0"/>
              <a:t>)</a:t>
            </a:r>
          </a:p>
          <a:p>
            <a:pPr lvl="1"/>
            <a:r>
              <a:rPr lang="it-IT" dirty="0"/>
              <a:t>Agreement on a </a:t>
            </a:r>
            <a:r>
              <a:rPr lang="it-IT" dirty="0" err="1"/>
              <a:t>Unified</a:t>
            </a:r>
            <a:r>
              <a:rPr lang="it-IT" dirty="0"/>
              <a:t> </a:t>
            </a:r>
            <a:r>
              <a:rPr lang="it-IT" dirty="0" err="1"/>
              <a:t>Patent</a:t>
            </a:r>
            <a:r>
              <a:rPr lang="it-IT" dirty="0"/>
              <a:t> Court </a:t>
            </a:r>
            <a:r>
              <a:rPr lang="it-IT" dirty="0" smtClean="0"/>
              <a:t>(UPC) (2013</a:t>
            </a:r>
            <a:r>
              <a:rPr lang="it-IT" dirty="0"/>
              <a:t>)</a:t>
            </a:r>
          </a:p>
          <a:p>
            <a:pPr lvl="1"/>
            <a:endParaRPr lang="it-IT" dirty="0" smtClean="0"/>
          </a:p>
          <a:p>
            <a:pPr lvl="1"/>
            <a:r>
              <a:rPr lang="it-IT" dirty="0" err="1" smtClean="0"/>
              <a:t>Rules</a:t>
            </a:r>
            <a:r>
              <a:rPr lang="it-IT" dirty="0" smtClean="0"/>
              <a:t> of Procedure (18° </a:t>
            </a:r>
            <a:r>
              <a:rPr lang="it-IT" dirty="0" err="1" smtClean="0"/>
              <a:t>draft</a:t>
            </a:r>
            <a:r>
              <a:rPr lang="it-IT" dirty="0" smtClean="0"/>
              <a:t> – 19 </a:t>
            </a:r>
            <a:r>
              <a:rPr lang="it-IT" dirty="0" err="1"/>
              <a:t>O</a:t>
            </a:r>
            <a:r>
              <a:rPr lang="it-IT" dirty="0" err="1" smtClean="0"/>
              <a:t>ctober</a:t>
            </a:r>
            <a:r>
              <a:rPr lang="it-IT" dirty="0" smtClean="0"/>
              <a:t> 2015)</a:t>
            </a:r>
          </a:p>
          <a:p>
            <a:pPr lvl="1"/>
            <a:endParaRPr lang="it-IT" dirty="0"/>
          </a:p>
          <a:p>
            <a:pPr lvl="1"/>
            <a:r>
              <a:rPr lang="it-IT" dirty="0" smtClean="0"/>
              <a:t>Considerazioni economiche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quadro normativo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292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La convenzione di Strasburgo</a:t>
            </a:r>
          </a:p>
          <a:p>
            <a:r>
              <a:rPr lang="it-IT" dirty="0" smtClean="0"/>
              <a:t>La convenzione di Monaco</a:t>
            </a:r>
          </a:p>
          <a:p>
            <a:r>
              <a:rPr lang="it-IT" dirty="0" smtClean="0"/>
              <a:t>Il Sistema EPO</a:t>
            </a:r>
          </a:p>
          <a:p>
            <a:endParaRPr lang="it-IT" dirty="0" smtClean="0"/>
          </a:p>
          <a:p>
            <a:r>
              <a:rPr lang="it-IT" dirty="0" smtClean="0"/>
              <a:t>Le giurisdizioni nazionali</a:t>
            </a:r>
          </a:p>
          <a:p>
            <a:r>
              <a:rPr lang="it-IT" dirty="0" smtClean="0"/>
              <a:t>La giurisdizione EU</a:t>
            </a:r>
          </a:p>
          <a:p>
            <a:endParaRPr lang="it-IT" dirty="0"/>
          </a:p>
          <a:p>
            <a:r>
              <a:rPr lang="it-IT" dirty="0"/>
              <a:t>La direttiva sulle invenzioni biotecnologiche </a:t>
            </a:r>
            <a:endParaRPr lang="it-IT" dirty="0" smtClean="0"/>
          </a:p>
          <a:p>
            <a:r>
              <a:rPr lang="it-IT" dirty="0" smtClean="0"/>
              <a:t>Il regolamento SPC</a:t>
            </a:r>
          </a:p>
          <a:p>
            <a:r>
              <a:rPr lang="it-IT" dirty="0"/>
              <a:t>Il regolamento UP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Strati</a:t>
            </a:r>
            <a:endParaRPr lang="it-IT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r="29592"/>
          <a:stretch/>
        </p:blipFill>
        <p:spPr bwMode="gray">
          <a:xfrm>
            <a:off x="5321808" y="0"/>
            <a:ext cx="3621024" cy="65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9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0" y="1043781"/>
            <a:ext cx="7653260" cy="5421059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soluzione UP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14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2" y="1280160"/>
            <a:ext cx="8278906" cy="469138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soluzione UPC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0306594"/>
      </p:ext>
    </p:extLst>
  </p:cSld>
  <p:clrMapOvr>
    <a:masterClrMapping/>
  </p:clrMapOvr>
</p:sld>
</file>

<file path=ppt/theme/theme1.xml><?xml version="1.0" encoding="utf-8"?>
<a:theme xmlns:a="http://schemas.openxmlformats.org/drawingml/2006/main" name="DLA_Screen">
  <a:themeElements>
    <a:clrScheme name="~DLA Blue">
      <a:dk1>
        <a:sysClr val="windowText" lastClr="000000"/>
      </a:dk1>
      <a:lt1>
        <a:sysClr val="window" lastClr="FFFFFF"/>
      </a:lt1>
      <a:dk2>
        <a:srgbClr val="0073CF"/>
      </a:dk2>
      <a:lt2>
        <a:srgbClr val="6A6C6B"/>
      </a:lt2>
      <a:accent1>
        <a:srgbClr val="2688D6"/>
      </a:accent1>
      <a:accent2>
        <a:srgbClr val="4D9DDD"/>
      </a:accent2>
      <a:accent3>
        <a:srgbClr val="73B2E5"/>
      </a:accent3>
      <a:accent4>
        <a:srgbClr val="99C7EC"/>
      </a:accent4>
      <a:accent5>
        <a:srgbClr val="BFDCF3"/>
      </a:accent5>
      <a:accent6>
        <a:srgbClr val="E6F1FA"/>
      </a:accent6>
      <a:hlink>
        <a:srgbClr val="73B2E5"/>
      </a:hlink>
      <a:folHlink>
        <a:srgbClr val="E6F1FA"/>
      </a:folHlink>
    </a:clrScheme>
    <a:fontScheme name="~D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marL="0" indent="0" algn="ctr">
          <a:buNone/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>
          <a:buNone/>
          <a:defRPr sz="1400" dirty="0" smtClean="0"/>
        </a:defPPr>
      </a:lstStyle>
    </a:txDef>
  </a:objectDefaults>
  <a:extraClrSchemeLst/>
  <a:custClrLst>
    <a:custClr name="100% Blue">
      <a:srgbClr val="0073CF"/>
    </a:custClr>
    <a:custClr name="100% Bright Blue">
      <a:srgbClr val="00A9E0"/>
    </a:custClr>
    <a:custClr name="100% Green">
      <a:srgbClr val="3F9C35"/>
    </a:custClr>
    <a:custClr name="100% Bright Green">
      <a:srgbClr val="BED600"/>
    </a:custClr>
    <a:custClr name="100% Purple">
      <a:srgbClr val="631D76"/>
    </a:custClr>
    <a:custClr name="100% Magenta">
      <a:srgbClr val="BF2296"/>
    </a:custClr>
    <a:custClr name="100% Red">
      <a:srgbClr val="DE3831"/>
    </a:custClr>
    <a:custClr name="100% Orange">
      <a:srgbClr val="E98300"/>
    </a:custClr>
    <a:custClr name="100% Yellow">
      <a:srgbClr val="FFB612"/>
    </a:custClr>
    <a:custClr name="100% Dark Grey">
      <a:srgbClr val="8E908F"/>
    </a:custClr>
    <a:custClr name="70% Blue">
      <a:srgbClr val="4D9DDD"/>
    </a:custClr>
    <a:custClr name="70% Bright Blue">
      <a:srgbClr val="4DC3E9"/>
    </a:custClr>
    <a:custClr name="70% Green">
      <a:srgbClr val="79BA72"/>
    </a:custClr>
    <a:custClr name="70% Bright Green">
      <a:srgbClr val="D2E24D"/>
    </a:custClr>
    <a:custClr name="70% Purple">
      <a:srgbClr val="92619F"/>
    </a:custClr>
    <a:custClr name="70% Magenta">
      <a:srgbClr val="D265B6"/>
    </a:custClr>
    <a:custClr name="70% Red">
      <a:srgbClr val="E8746F"/>
    </a:custClr>
    <a:custClr name="70% Orange">
      <a:srgbClr val="F0A84D"/>
    </a:custClr>
    <a:custClr name="70% Yellow">
      <a:srgbClr val="FFCC5A"/>
    </a:custClr>
    <a:custClr name="70% Dark Grey">
      <a:srgbClr val="B0B2B1"/>
    </a:custClr>
    <a:custClr name="40% Blue">
      <a:srgbClr val="99C7EC"/>
    </a:custClr>
    <a:custClr name="40% Bright Blue">
      <a:srgbClr val="99DDF3"/>
    </a:custClr>
    <a:custClr name="40% Green">
      <a:srgbClr val="B2D7AE"/>
    </a:custClr>
    <a:custClr name="40% Bright Green">
      <a:srgbClr val="E5EF99"/>
    </a:custClr>
    <a:custClr name="40% Purple">
      <a:srgbClr val="C1A5C8"/>
    </a:custClr>
    <a:custClr name="40% Magenta">
      <a:srgbClr val="E5A7D5"/>
    </a:custClr>
    <a:custClr name="40% Red">
      <a:srgbClr val="F2AFAD"/>
    </a:custClr>
    <a:custClr name="40% Orange">
      <a:srgbClr val="F6CD99"/>
    </a:custClr>
    <a:custClr name="40% Yellow">
      <a:srgbClr val="FFE2A0"/>
    </a:custClr>
    <a:custClr name="40% Dark Grey">
      <a:srgbClr val="D2D3D2"/>
    </a:custClr>
    <a:custClr name="10% Blue">
      <a:srgbClr val="E6F1FA"/>
    </a:custClr>
    <a:custClr name="10% Bright Blue">
      <a:srgbClr val="E6F7FC"/>
    </a:custClr>
    <a:custClr name="10% Green">
      <a:srgbClr val="ECF5EB"/>
    </a:custClr>
    <a:custClr name="10% Bright Green">
      <a:srgbClr val="F9FBE6"/>
    </a:custClr>
    <a:custClr name="10% Purple">
      <a:srgbClr val="F0E9F2"/>
    </a:custClr>
    <a:custClr name="10% Magenta">
      <a:srgbClr val="F9E9F5"/>
    </a:custClr>
    <a:custClr name="10% Red">
      <a:srgbClr val="FCEBEB"/>
    </a:custClr>
    <a:custClr name="10% Orange">
      <a:srgbClr val="FDF3E6"/>
    </a:custClr>
    <a:custClr name="10% Yellow">
      <a:srgbClr val="FFF8E8"/>
    </a:custClr>
    <a:custClr name="10% Dark Grey">
      <a:srgbClr val="F4F4F4"/>
    </a:custClr>
    <a:custClr name="100% Steel Grey">
      <a:srgbClr val="37495B"/>
    </a:custClr>
    <a:custClr name="90% Steel Grey">
      <a:srgbClr val="415263"/>
    </a:custClr>
    <a:custClr name="80% Steel Grey">
      <a:srgbClr val="556473"/>
    </a:custClr>
    <a:custClr name="70% Steel Grey">
      <a:srgbClr val="697784"/>
    </a:custClr>
    <a:custClr name="60% Steel Grey">
      <a:srgbClr val="7D8994"/>
    </a:custClr>
    <a:custClr name="50% Steel Grey">
      <a:srgbClr val="919BA5"/>
    </a:custClr>
    <a:custClr name="40% Steel Grey">
      <a:srgbClr val="A5ADB5"/>
    </a:custClr>
    <a:custClr name="30% Steel Grey">
      <a:srgbClr val="B9BFC6"/>
    </a:custClr>
    <a:custClr name="20% Steel Grey">
      <a:srgbClr val="CDD1D6"/>
    </a:custClr>
    <a:custClr name="10% Steel Grey">
      <a:srgbClr val="E1E4E7"/>
    </a:custClr>
  </a:custClrLst>
  <a:extLst>
    <a:ext uri="{05A4C25C-085E-4340-85A3-A5531E510DB2}">
      <thm15:themeFamily xmlns="" xmlns:thm15="http://schemas.microsoft.com/office/thememl/2012/main" name="blank.potx" id="{A1CA9AC0-2887-46AC-9422-EFA7B588E124}" vid="{7559F130-A26A-4982-8AF5-2B0962323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STemplate>DLA_Screen</CTSTemplate>
</file>

<file path=customXml/itemProps1.xml><?xml version="1.0" encoding="utf-8"?>
<ds:datastoreItem xmlns:ds="http://schemas.openxmlformats.org/officeDocument/2006/customXml" ds:itemID="{FFA9DCD5-41CD-4F20-BFF6-254699F0167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967</TotalTime>
  <Words>1075</Words>
  <Application>Microsoft Office PowerPoint</Application>
  <PresentationFormat>On-screen Show (4:3)</PresentationFormat>
  <Paragraphs>195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DLA_Screen</vt:lpstr>
      <vt:lpstr>UPC: Cenni introduttivi la gestione delle competenze territoriali </vt:lpstr>
      <vt:lpstr>PowerPoint Presentation</vt:lpstr>
      <vt:lpstr>22 Giugno 2016</vt:lpstr>
      <vt:lpstr>23 Giugno 2016</vt:lpstr>
      <vt:lpstr>Che Fare?</vt:lpstr>
      <vt:lpstr>Il quadro normativo</vt:lpstr>
      <vt:lpstr>Strati</vt:lpstr>
      <vt:lpstr>La soluzione UP</vt:lpstr>
      <vt:lpstr>La soluzione UPC</vt:lpstr>
      <vt:lpstr>Enjoy / Bon appétit / Guten Appetit</vt:lpstr>
      <vt:lpstr>Competenza per materia</vt:lpstr>
      <vt:lpstr>Art. 17 ROP</vt:lpstr>
      <vt:lpstr>Le variabili</vt:lpstr>
      <vt:lpstr>Le azioni (art. 32 UPC)</vt:lpstr>
      <vt:lpstr>Riparto di competenza interno (art. 33 UPC)</vt:lpstr>
      <vt:lpstr>La riconvenzionale di nullità</vt:lpstr>
      <vt:lpstr>La biforcazione</vt:lpstr>
      <vt:lpstr>Nullità e contraffazione</vt:lpstr>
      <vt:lpstr>Contraffazione e nullità</vt:lpstr>
      <vt:lpstr>Contraffazione e accertamento negativo</vt:lpstr>
      <vt:lpstr>Temi aperti</vt:lpstr>
      <vt:lpstr>La lingua</vt:lpstr>
      <vt:lpstr>Azioni di accertamento negativo</vt:lpstr>
      <vt:lpstr>Azioni di nullità / decadenza</vt:lpstr>
      <vt:lpstr>Procedimenti cautelari</vt:lpstr>
      <vt:lpstr>Protective letters</vt:lpstr>
      <vt:lpstr>Costi</vt:lpstr>
      <vt:lpstr>Grazie!</vt:lpstr>
    </vt:vector>
  </TitlesOfParts>
  <Company>DLA Piper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Informazione  e social media</dc:title>
  <dc:creator>Dragotti, Gualtiero</dc:creator>
  <cp:lastModifiedBy>Dragotti, Gualtiero</cp:lastModifiedBy>
  <cp:revision>49</cp:revision>
  <dcterms:created xsi:type="dcterms:W3CDTF">2016-05-05T09:49:20Z</dcterms:created>
  <dcterms:modified xsi:type="dcterms:W3CDTF">2016-06-28T15:55:06Z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1.00</vt:lpwstr>
  </property>
  <property fmtid="{D5CDD505-2E9C-101B-9397-08002B2CF9AE}" pid="3" name="Date">
    <vt:lpwstr>05 March 2015</vt:lpwstr>
  </property>
</Properties>
</file>