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9" r:id="rId4"/>
    <p:sldId id="260" r:id="rId5"/>
    <p:sldId id="261" r:id="rId6"/>
    <p:sldId id="262" r:id="rId7"/>
    <p:sldId id="263" r:id="rId8"/>
    <p:sldId id="264" r:id="rId9"/>
    <p:sldId id="265" r:id="rId10"/>
    <p:sldId id="266" r:id="rId11"/>
    <p:sldId id="267" r:id="rId12"/>
    <p:sldId id="281" r:id="rId13"/>
    <p:sldId id="280" r:id="rId14"/>
    <p:sldId id="279" r:id="rId15"/>
    <p:sldId id="283" r:id="rId16"/>
    <p:sldId id="282" r:id="rId17"/>
    <p:sldId id="284" r:id="rId18"/>
    <p:sldId id="286" r:id="rId19"/>
    <p:sldId id="278" r:id="rId20"/>
    <p:sldId id="285" r:id="rId21"/>
    <p:sldId id="289" r:id="rId22"/>
    <p:sldId id="288" r:id="rId23"/>
    <p:sldId id="277" r:id="rId24"/>
    <p:sldId id="276" r:id="rId25"/>
    <p:sldId id="275" r:id="rId26"/>
    <p:sldId id="290" r:id="rId27"/>
    <p:sldId id="27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79350-2559-4B1E-9931-556EA9AD5429}" type="datetimeFigureOut">
              <a:rPr lang="en-US" smtClean="0"/>
              <a:pPr/>
              <a:t>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38C72A-0DA8-498B-B9DF-A372C4A9D6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34161B-E261-42E8-B601-ABC90DAD9710}" type="datetime1">
              <a:rPr lang="en-US" smtClean="0"/>
              <a:pPr/>
              <a:t>2/11/2012</a:t>
            </a:fld>
            <a:endParaRPr lang="en-US"/>
          </a:p>
        </p:txBody>
      </p:sp>
      <p:sp>
        <p:nvSpPr>
          <p:cNvPr id="5" name="Footer Placeholder 4"/>
          <p:cNvSpPr>
            <a:spLocks noGrp="1"/>
          </p:cNvSpPr>
          <p:nvPr>
            <p:ph type="ftr" sz="quarter" idx="11"/>
          </p:nvPr>
        </p:nvSpPr>
        <p:spPr/>
        <p:txBody>
          <a:bodyPr/>
          <a:lstStyle/>
          <a:p>
            <a:r>
              <a:rPr lang="en-US" smtClean="0"/>
              <a:t>© AIPLA 2012</a:t>
            </a:r>
            <a:endParaRPr lang="en-US"/>
          </a:p>
        </p:txBody>
      </p:sp>
      <p:sp>
        <p:nvSpPr>
          <p:cNvPr id="6" name="Slide Number Placeholder 5"/>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EFA22-57AB-4BA5-A6EE-6A4C86373C7D}" type="datetime1">
              <a:rPr lang="en-US" smtClean="0"/>
              <a:pPr/>
              <a:t>2/11/2012</a:t>
            </a:fld>
            <a:endParaRPr lang="en-US"/>
          </a:p>
        </p:txBody>
      </p:sp>
      <p:sp>
        <p:nvSpPr>
          <p:cNvPr id="5" name="Footer Placeholder 4"/>
          <p:cNvSpPr>
            <a:spLocks noGrp="1"/>
          </p:cNvSpPr>
          <p:nvPr>
            <p:ph type="ftr" sz="quarter" idx="11"/>
          </p:nvPr>
        </p:nvSpPr>
        <p:spPr/>
        <p:txBody>
          <a:bodyPr/>
          <a:lstStyle/>
          <a:p>
            <a:r>
              <a:rPr lang="en-US" smtClean="0"/>
              <a:t>© AIPLA 2012</a:t>
            </a:r>
            <a:endParaRPr lang="en-US"/>
          </a:p>
        </p:txBody>
      </p:sp>
      <p:sp>
        <p:nvSpPr>
          <p:cNvPr id="6" name="Slide Number Placeholder 5"/>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2356D-428B-4F10-9485-CCAF72BBB2DC}" type="datetime1">
              <a:rPr lang="en-US" smtClean="0"/>
              <a:pPr/>
              <a:t>2/11/2012</a:t>
            </a:fld>
            <a:endParaRPr lang="en-US"/>
          </a:p>
        </p:txBody>
      </p:sp>
      <p:sp>
        <p:nvSpPr>
          <p:cNvPr id="5" name="Footer Placeholder 4"/>
          <p:cNvSpPr>
            <a:spLocks noGrp="1"/>
          </p:cNvSpPr>
          <p:nvPr>
            <p:ph type="ftr" sz="quarter" idx="11"/>
          </p:nvPr>
        </p:nvSpPr>
        <p:spPr/>
        <p:txBody>
          <a:bodyPr/>
          <a:lstStyle/>
          <a:p>
            <a:r>
              <a:rPr lang="en-US" smtClean="0"/>
              <a:t>© AIPLA 2012</a:t>
            </a:r>
            <a:endParaRPr lang="en-US"/>
          </a:p>
        </p:txBody>
      </p:sp>
      <p:sp>
        <p:nvSpPr>
          <p:cNvPr id="6" name="Slide Number Placeholder 5"/>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42E43-B07B-4CAA-B0F5-9056A0EA988C}" type="datetime1">
              <a:rPr lang="en-US" smtClean="0"/>
              <a:pPr/>
              <a:t>2/11/2012</a:t>
            </a:fld>
            <a:endParaRPr lang="en-US"/>
          </a:p>
        </p:txBody>
      </p:sp>
      <p:sp>
        <p:nvSpPr>
          <p:cNvPr id="5" name="Footer Placeholder 4"/>
          <p:cNvSpPr>
            <a:spLocks noGrp="1"/>
          </p:cNvSpPr>
          <p:nvPr>
            <p:ph type="ftr" sz="quarter" idx="11"/>
          </p:nvPr>
        </p:nvSpPr>
        <p:spPr/>
        <p:txBody>
          <a:bodyPr/>
          <a:lstStyle/>
          <a:p>
            <a:r>
              <a:rPr lang="en-US" smtClean="0"/>
              <a:t>© AIPLA 2012</a:t>
            </a:r>
            <a:endParaRPr lang="en-US"/>
          </a:p>
        </p:txBody>
      </p:sp>
      <p:sp>
        <p:nvSpPr>
          <p:cNvPr id="6" name="Slide Number Placeholder 5"/>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89EB46-240D-49D4-8EBB-07CC41897A2E}" type="datetime1">
              <a:rPr lang="en-US" smtClean="0"/>
              <a:pPr/>
              <a:t>2/11/2012</a:t>
            </a:fld>
            <a:endParaRPr lang="en-US"/>
          </a:p>
        </p:txBody>
      </p:sp>
      <p:sp>
        <p:nvSpPr>
          <p:cNvPr id="5" name="Footer Placeholder 4"/>
          <p:cNvSpPr>
            <a:spLocks noGrp="1"/>
          </p:cNvSpPr>
          <p:nvPr>
            <p:ph type="ftr" sz="quarter" idx="11"/>
          </p:nvPr>
        </p:nvSpPr>
        <p:spPr/>
        <p:txBody>
          <a:bodyPr/>
          <a:lstStyle/>
          <a:p>
            <a:r>
              <a:rPr lang="en-US" smtClean="0"/>
              <a:t>© AIPLA 2012</a:t>
            </a:r>
            <a:endParaRPr lang="en-US"/>
          </a:p>
        </p:txBody>
      </p:sp>
      <p:sp>
        <p:nvSpPr>
          <p:cNvPr id="6" name="Slide Number Placeholder 5"/>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8590D1-9B4B-4AD6-BFCD-10A955B2A51B}" type="datetime1">
              <a:rPr lang="en-US" smtClean="0"/>
              <a:pPr/>
              <a:t>2/11/2012</a:t>
            </a:fld>
            <a:endParaRPr lang="en-US"/>
          </a:p>
        </p:txBody>
      </p:sp>
      <p:sp>
        <p:nvSpPr>
          <p:cNvPr id="6" name="Footer Placeholder 5"/>
          <p:cNvSpPr>
            <a:spLocks noGrp="1"/>
          </p:cNvSpPr>
          <p:nvPr>
            <p:ph type="ftr" sz="quarter" idx="11"/>
          </p:nvPr>
        </p:nvSpPr>
        <p:spPr/>
        <p:txBody>
          <a:bodyPr/>
          <a:lstStyle/>
          <a:p>
            <a:r>
              <a:rPr lang="en-US" smtClean="0"/>
              <a:t>© AIPLA 2012</a:t>
            </a:r>
            <a:endParaRPr lang="en-US"/>
          </a:p>
        </p:txBody>
      </p:sp>
      <p:sp>
        <p:nvSpPr>
          <p:cNvPr id="7" name="Slide Number Placeholder 6"/>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B628FD-57DC-4AC1-9F93-F5D44B6BFFEF}" type="datetime1">
              <a:rPr lang="en-US" smtClean="0"/>
              <a:pPr/>
              <a:t>2/11/2012</a:t>
            </a:fld>
            <a:endParaRPr lang="en-US"/>
          </a:p>
        </p:txBody>
      </p:sp>
      <p:sp>
        <p:nvSpPr>
          <p:cNvPr id="8" name="Footer Placeholder 7"/>
          <p:cNvSpPr>
            <a:spLocks noGrp="1"/>
          </p:cNvSpPr>
          <p:nvPr>
            <p:ph type="ftr" sz="quarter" idx="11"/>
          </p:nvPr>
        </p:nvSpPr>
        <p:spPr/>
        <p:txBody>
          <a:bodyPr/>
          <a:lstStyle/>
          <a:p>
            <a:r>
              <a:rPr lang="en-US" smtClean="0"/>
              <a:t>© AIPLA 2012</a:t>
            </a:r>
            <a:endParaRPr lang="en-US"/>
          </a:p>
        </p:txBody>
      </p:sp>
      <p:sp>
        <p:nvSpPr>
          <p:cNvPr id="9" name="Slide Number Placeholder 8"/>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82162A-CEB2-47C0-92A9-B04D0FBD35F1}" type="datetime1">
              <a:rPr lang="en-US" smtClean="0"/>
              <a:pPr/>
              <a:t>2/11/2012</a:t>
            </a:fld>
            <a:endParaRPr lang="en-US"/>
          </a:p>
        </p:txBody>
      </p:sp>
      <p:sp>
        <p:nvSpPr>
          <p:cNvPr id="4" name="Footer Placeholder 3"/>
          <p:cNvSpPr>
            <a:spLocks noGrp="1"/>
          </p:cNvSpPr>
          <p:nvPr>
            <p:ph type="ftr" sz="quarter" idx="11"/>
          </p:nvPr>
        </p:nvSpPr>
        <p:spPr/>
        <p:txBody>
          <a:bodyPr/>
          <a:lstStyle/>
          <a:p>
            <a:r>
              <a:rPr lang="en-US" smtClean="0"/>
              <a:t>© AIPLA 2012</a:t>
            </a:r>
            <a:endParaRPr lang="en-US"/>
          </a:p>
        </p:txBody>
      </p:sp>
      <p:sp>
        <p:nvSpPr>
          <p:cNvPr id="5" name="Slide Number Placeholder 4"/>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D0114-DFDA-4778-9B7D-34AFEDC9350E}" type="datetime1">
              <a:rPr lang="en-US" smtClean="0"/>
              <a:pPr/>
              <a:t>2/11/2012</a:t>
            </a:fld>
            <a:endParaRPr lang="en-US"/>
          </a:p>
        </p:txBody>
      </p:sp>
      <p:sp>
        <p:nvSpPr>
          <p:cNvPr id="3" name="Footer Placeholder 2"/>
          <p:cNvSpPr>
            <a:spLocks noGrp="1"/>
          </p:cNvSpPr>
          <p:nvPr>
            <p:ph type="ftr" sz="quarter" idx="11"/>
          </p:nvPr>
        </p:nvSpPr>
        <p:spPr/>
        <p:txBody>
          <a:bodyPr/>
          <a:lstStyle/>
          <a:p>
            <a:r>
              <a:rPr lang="en-US" smtClean="0"/>
              <a:t>© AIPLA 2012</a:t>
            </a:r>
            <a:endParaRPr lang="en-US"/>
          </a:p>
        </p:txBody>
      </p:sp>
      <p:sp>
        <p:nvSpPr>
          <p:cNvPr id="4" name="Slide Number Placeholder 3"/>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959FB-256E-45B9-BE8C-E82A83010653}" type="datetime1">
              <a:rPr lang="en-US" smtClean="0"/>
              <a:pPr/>
              <a:t>2/11/2012</a:t>
            </a:fld>
            <a:endParaRPr lang="en-US"/>
          </a:p>
        </p:txBody>
      </p:sp>
      <p:sp>
        <p:nvSpPr>
          <p:cNvPr id="6" name="Footer Placeholder 5"/>
          <p:cNvSpPr>
            <a:spLocks noGrp="1"/>
          </p:cNvSpPr>
          <p:nvPr>
            <p:ph type="ftr" sz="quarter" idx="11"/>
          </p:nvPr>
        </p:nvSpPr>
        <p:spPr/>
        <p:txBody>
          <a:bodyPr/>
          <a:lstStyle/>
          <a:p>
            <a:r>
              <a:rPr lang="en-US" smtClean="0"/>
              <a:t>© AIPLA 2012</a:t>
            </a:r>
            <a:endParaRPr lang="en-US"/>
          </a:p>
        </p:txBody>
      </p:sp>
      <p:sp>
        <p:nvSpPr>
          <p:cNvPr id="7" name="Slide Number Placeholder 6"/>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57DBC-42F5-44FC-B7F1-88F237205E12}" type="datetime1">
              <a:rPr lang="en-US" smtClean="0"/>
              <a:pPr/>
              <a:t>2/11/2012</a:t>
            </a:fld>
            <a:endParaRPr lang="en-US"/>
          </a:p>
        </p:txBody>
      </p:sp>
      <p:sp>
        <p:nvSpPr>
          <p:cNvPr id="6" name="Footer Placeholder 5"/>
          <p:cNvSpPr>
            <a:spLocks noGrp="1"/>
          </p:cNvSpPr>
          <p:nvPr>
            <p:ph type="ftr" sz="quarter" idx="11"/>
          </p:nvPr>
        </p:nvSpPr>
        <p:spPr/>
        <p:txBody>
          <a:bodyPr/>
          <a:lstStyle/>
          <a:p>
            <a:r>
              <a:rPr lang="en-US" smtClean="0"/>
              <a:t>© AIPLA 2012</a:t>
            </a:r>
            <a:endParaRPr lang="en-US"/>
          </a:p>
        </p:txBody>
      </p:sp>
      <p:sp>
        <p:nvSpPr>
          <p:cNvPr id="7" name="Slide Number Placeholder 6"/>
          <p:cNvSpPr>
            <a:spLocks noGrp="1"/>
          </p:cNvSpPr>
          <p:nvPr>
            <p:ph type="sldNum" sz="quarter" idx="12"/>
          </p:nvPr>
        </p:nvSpPr>
        <p:spPr/>
        <p:txBody>
          <a:bodyPr/>
          <a:lstStyle/>
          <a:p>
            <a:fld id="{EFFD0C12-C348-4C25-93AD-F5EC55799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CDEC3-B878-45D8-A4AA-9156E47F428C}" type="datetime1">
              <a:rPr lang="en-US" smtClean="0"/>
              <a:pPr/>
              <a:t>2/11/2012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AIPLA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D0C12-C348-4C25-93AD-F5EC55799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lstStyle/>
          <a:p>
            <a:endParaRPr lang="en-US" dirty="0"/>
          </a:p>
        </p:txBody>
      </p:sp>
      <p:sp>
        <p:nvSpPr>
          <p:cNvPr id="3" name="Subtitle 2"/>
          <p:cNvSpPr>
            <a:spLocks noGrp="1"/>
          </p:cNvSpPr>
          <p:nvPr>
            <p:ph type="subTitle" idx="1"/>
          </p:nvPr>
        </p:nvSpPr>
        <p:spPr>
          <a:xfrm>
            <a:off x="1371600" y="4724400"/>
            <a:ext cx="6400800" cy="914400"/>
          </a:xfrm>
        </p:spPr>
        <p:txBody>
          <a:bodyPr>
            <a:normAutofit/>
          </a:bodyPr>
          <a:lstStyle/>
          <a:p>
            <a:r>
              <a:rPr lang="en-US" sz="2400" dirty="0" smtClean="0"/>
              <a:t>Anthony  Venturino</a:t>
            </a:r>
            <a:br>
              <a:rPr lang="en-US" sz="2400" dirty="0" smtClean="0"/>
            </a:br>
            <a:r>
              <a:rPr lang="en-US" sz="2400" dirty="0" smtClean="0"/>
              <a:t>MILANO 10 February 2012</a:t>
            </a:r>
            <a:endParaRPr lang="en-US" sz="2400" dirty="0"/>
          </a:p>
        </p:txBody>
      </p:sp>
      <p:pic>
        <p:nvPicPr>
          <p:cNvPr id="4" name="Picture 16" descr="weblogo.bmp"/>
          <p:cNvPicPr>
            <a:picLocks noChangeAspect="1"/>
          </p:cNvPicPr>
          <p:nvPr/>
        </p:nvPicPr>
        <p:blipFill>
          <a:blip r:embed="rId2" cstate="print"/>
          <a:srcRect/>
          <a:stretch>
            <a:fillRect/>
          </a:stretch>
        </p:blipFill>
        <p:spPr bwMode="auto">
          <a:xfrm>
            <a:off x="228600" y="152400"/>
            <a:ext cx="4714875" cy="1019175"/>
          </a:xfrm>
          <a:prstGeom prst="rect">
            <a:avLst/>
          </a:prstGeom>
          <a:noFill/>
          <a:ln w="9525">
            <a:noFill/>
            <a:miter lim="800000"/>
            <a:headEnd/>
            <a:tailEnd/>
          </a:ln>
        </p:spPr>
      </p:pic>
      <p:sp>
        <p:nvSpPr>
          <p:cNvPr id="5" name="Rectangle 5"/>
          <p:cNvSpPr/>
          <p:nvPr/>
        </p:nvSpPr>
        <p:spPr>
          <a:xfrm>
            <a:off x="0" y="2133601"/>
            <a:ext cx="9144000" cy="1524000"/>
          </a:xfrm>
          <a:prstGeom prst="rect">
            <a:avLst/>
          </a:prstGeom>
          <a:solidFill>
            <a:srgbClr val="FF00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r>
              <a:rPr lang="en-US" sz="2400" dirty="0">
                <a:latin typeface="Arial" pitchFamily="34" charset="0"/>
                <a:cs typeface="Arial" pitchFamily="34" charset="0"/>
              </a:rPr>
              <a:t>SELECTED PROVISIONS OF THE LEAHY Smith AMERICA INVENTS ACT OF 2011</a:t>
            </a:r>
            <a:br>
              <a:rPr lang="en-US" sz="2400" dirty="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a:latin typeface="Arial" pitchFamily="34" charset="0"/>
                <a:cs typeface="Arial" pitchFamily="34" charset="0"/>
              </a:rPr>
              <a:t>AIPPI - AIPLA</a:t>
            </a:r>
            <a:endParaRPr lang="en-US" sz="2400" dirty="0">
              <a:solidFill>
                <a:srgbClr val="FF0000"/>
              </a:solidFill>
              <a:latin typeface="Arial" pitchFamily="34" charset="0"/>
              <a:cs typeface="Arial" pitchFamily="34" charset="0"/>
            </a:endParaRPr>
          </a:p>
        </p:txBody>
      </p:sp>
      <p:sp>
        <p:nvSpPr>
          <p:cNvPr id="6" name="Rounded Rectangle 5"/>
          <p:cNvSpPr/>
          <p:nvPr/>
        </p:nvSpPr>
        <p:spPr>
          <a:xfrm>
            <a:off x="65088" y="69850"/>
            <a:ext cx="9013825" cy="66913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8" name="Rectangle 7"/>
          <p:cNvSpPr/>
          <p:nvPr/>
        </p:nvSpPr>
        <p:spPr>
          <a:xfrm>
            <a:off x="3048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a:t>
            </a:fld>
            <a:endParaRPr lang="en-US" dirty="0">
              <a:latin typeface="Arial" pitchFamily="34" charset="0"/>
              <a:cs typeface="Arial" pitchFamily="34" charset="0"/>
            </a:endParaRPr>
          </a:p>
        </p:txBody>
      </p:sp>
      <p:sp>
        <p:nvSpPr>
          <p:cNvPr id="9"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a:t>© AIPLA 2012</a:t>
            </a:r>
          </a:p>
        </p:txBody>
      </p:sp>
      <p:sp>
        <p:nvSpPr>
          <p:cNvPr id="10" name="Slide Number Placeholder 9"/>
          <p:cNvSpPr>
            <a:spLocks noGrp="1"/>
          </p:cNvSpPr>
          <p:nvPr>
            <p:ph type="sldNum" sz="quarter" idx="12"/>
          </p:nvPr>
        </p:nvSpPr>
        <p:spPr/>
        <p:txBody>
          <a:bodyPr/>
          <a:lstStyle/>
          <a:p>
            <a:fld id="{EFFD0C12-C348-4C25-93AD-F5EC557992C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solidFill>
                  <a:srgbClr val="0070C0"/>
                </a:solidFill>
              </a:rPr>
              <a:t>Section 4. Oath or Declaration</a:t>
            </a:r>
            <a:endParaRPr lang="en-US" dirty="0"/>
          </a:p>
        </p:txBody>
      </p:sp>
      <p:sp>
        <p:nvSpPr>
          <p:cNvPr id="3" name="Content Placeholder 2"/>
          <p:cNvSpPr>
            <a:spLocks noGrp="1"/>
          </p:cNvSpPr>
          <p:nvPr>
            <p:ph idx="1"/>
          </p:nvPr>
        </p:nvSpPr>
        <p:spPr>
          <a:xfrm>
            <a:off x="457200" y="2209800"/>
            <a:ext cx="8382000" cy="3916363"/>
          </a:xfrm>
        </p:spPr>
        <p:txBody>
          <a:bodyPr>
            <a:normAutofit fontScale="92500" lnSpcReduction="20000"/>
          </a:bodyPr>
          <a:lstStyle/>
          <a:p>
            <a:r>
              <a:rPr lang="en-US" sz="2800" dirty="0" smtClean="0">
                <a:latin typeface="Arial" pitchFamily="34" charset="0"/>
                <a:cs typeface="Arial" pitchFamily="34" charset="0"/>
              </a:rPr>
              <a:t>Oath or declaration no longer requires stating</a:t>
            </a:r>
          </a:p>
          <a:p>
            <a:pPr lvl="2"/>
            <a:r>
              <a:rPr lang="en-US" sz="2800" dirty="0" smtClean="0">
                <a:latin typeface="Arial" pitchFamily="34" charset="0"/>
                <a:cs typeface="Arial" pitchFamily="34" charset="0"/>
              </a:rPr>
              <a:t>no deceptive intent</a:t>
            </a:r>
          </a:p>
          <a:p>
            <a:pPr lvl="2"/>
            <a:r>
              <a:rPr lang="en-US" sz="2800" dirty="0" smtClean="0">
                <a:latin typeface="Arial" pitchFamily="34" charset="0"/>
                <a:cs typeface="Arial" pitchFamily="34" charset="0"/>
              </a:rPr>
              <a:t>inventor country of citizenship</a:t>
            </a:r>
          </a:p>
          <a:p>
            <a:pPr lvl="2"/>
            <a:r>
              <a:rPr lang="en-US" sz="2800" dirty="0" smtClean="0">
                <a:latin typeface="Arial" pitchFamily="34" charset="0"/>
                <a:cs typeface="Arial" pitchFamily="34" charset="0"/>
              </a:rPr>
              <a:t>inventor is the first inventor</a:t>
            </a:r>
          </a:p>
          <a:p>
            <a:r>
              <a:rPr lang="en-US" sz="2800" dirty="0" smtClean="0">
                <a:latin typeface="Arial" pitchFamily="34" charset="0"/>
                <a:cs typeface="Arial" pitchFamily="34" charset="0"/>
              </a:rPr>
              <a:t>Amended 35 USC 115 requires a Statement of </a:t>
            </a:r>
            <a:r>
              <a:rPr lang="en-US" sz="2800" dirty="0" err="1" smtClean="0">
                <a:latin typeface="Arial" pitchFamily="34" charset="0"/>
                <a:cs typeface="Arial" pitchFamily="34" charset="0"/>
              </a:rPr>
              <a:t>Inventorship</a:t>
            </a:r>
            <a:endParaRPr lang="en-US" sz="2800" dirty="0" smtClean="0">
              <a:latin typeface="Arial" pitchFamily="34" charset="0"/>
              <a:cs typeface="Arial" pitchFamily="34" charset="0"/>
            </a:endParaRPr>
          </a:p>
          <a:p>
            <a:pPr lvl="1"/>
            <a:r>
              <a:rPr lang="en-US" dirty="0" smtClean="0">
                <a:latin typeface="Arial" pitchFamily="34" charset="0"/>
                <a:cs typeface="Arial" pitchFamily="34" charset="0"/>
              </a:rPr>
              <a:t>Statement may be in the Oath / Declaration and/or the Assignment</a:t>
            </a:r>
          </a:p>
          <a:p>
            <a:pPr lvl="1"/>
            <a:r>
              <a:rPr lang="en-US" dirty="0" smtClean="0">
                <a:latin typeface="Arial" pitchFamily="34" charset="0"/>
                <a:cs typeface="Arial" pitchFamily="34" charset="0"/>
              </a:rPr>
              <a:t>Invention “was made” by </a:t>
            </a:r>
            <a:r>
              <a:rPr lang="en-US" dirty="0" err="1" smtClean="0">
                <a:latin typeface="Arial" pitchFamily="34" charset="0"/>
                <a:cs typeface="Arial" pitchFamily="34" charset="0"/>
              </a:rPr>
              <a:t>Declarant</a:t>
            </a:r>
            <a:endParaRPr lang="en-US" dirty="0" smtClean="0">
              <a:latin typeface="Arial" pitchFamily="34" charset="0"/>
              <a:cs typeface="Arial" pitchFamily="34" charset="0"/>
            </a:endParaRPr>
          </a:p>
          <a:p>
            <a:pPr lvl="1"/>
            <a:r>
              <a:rPr lang="en-US" dirty="0" err="1" smtClean="0">
                <a:latin typeface="Arial" pitchFamily="34" charset="0"/>
                <a:cs typeface="Arial" pitchFamily="34" charset="0"/>
              </a:rPr>
              <a:t>Declarant</a:t>
            </a:r>
            <a:r>
              <a:rPr lang="en-US" dirty="0" smtClean="0">
                <a:latin typeface="Arial" pitchFamily="34" charset="0"/>
                <a:cs typeface="Arial" pitchFamily="34" charset="0"/>
              </a:rPr>
              <a:t> is the “original inventor” </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10</a:t>
            </a:fld>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solidFill>
                  <a:srgbClr val="0070C0"/>
                </a:solidFill>
              </a:rPr>
              <a:t>Section 4. Oath or Declaration</a:t>
            </a:r>
            <a:endParaRPr lang="en-US" dirty="0"/>
          </a:p>
        </p:txBody>
      </p:sp>
      <p:sp>
        <p:nvSpPr>
          <p:cNvPr id="3" name="Content Placeholder 2"/>
          <p:cNvSpPr>
            <a:spLocks noGrp="1"/>
          </p:cNvSpPr>
          <p:nvPr>
            <p:ph idx="1"/>
          </p:nvPr>
        </p:nvSpPr>
        <p:spPr>
          <a:xfrm>
            <a:off x="457200" y="2209800"/>
            <a:ext cx="8229600" cy="3916363"/>
          </a:xfrm>
        </p:spPr>
        <p:txBody>
          <a:bodyPr>
            <a:normAutofit lnSpcReduction="10000"/>
          </a:bodyPr>
          <a:lstStyle/>
          <a:p>
            <a:r>
              <a:rPr lang="en-US" sz="2600" dirty="0" smtClean="0"/>
              <a:t>Substitute Statement Permitted  35 USC 115</a:t>
            </a:r>
          </a:p>
          <a:p>
            <a:pPr lvl="1"/>
            <a:r>
              <a:rPr lang="en-US" sz="2600" dirty="0" smtClean="0"/>
              <a:t>by an Assignee or a party to whom the inventor has a obligation to assign or an interested person with sufficient proprietary interest if the inventor is </a:t>
            </a:r>
            <a:r>
              <a:rPr lang="en-US" sz="2600" b="1" i="1" dirty="0" smtClean="0"/>
              <a:t>deceased, incapacitated, cannot be found or refuses to </a:t>
            </a:r>
            <a:r>
              <a:rPr lang="en-US" sz="2600" b="1" i="1" dirty="0" smtClean="0"/>
              <a:t>sign</a:t>
            </a:r>
          </a:p>
          <a:p>
            <a:pPr lvl="2"/>
            <a:r>
              <a:rPr lang="en-US" sz="2200" dirty="0" smtClean="0"/>
              <a:t>US Patent Office is considering whether to permit </a:t>
            </a:r>
            <a:r>
              <a:rPr lang="en-US" sz="2200" dirty="0" smtClean="0"/>
              <a:t>an interested person with sufficient proprietary interest</a:t>
            </a:r>
            <a:r>
              <a:rPr lang="en-US" sz="2200" dirty="0" smtClean="0"/>
              <a:t> to make the Substitute Statement in additional circumstances</a:t>
            </a:r>
            <a:endParaRPr lang="en-US" sz="2200" dirty="0" smtClean="0"/>
          </a:p>
          <a:p>
            <a:pPr lvl="1"/>
            <a:r>
              <a:rPr lang="en-US" sz="2600" dirty="0" smtClean="0"/>
              <a:t>Patent will be granted to the real party in interest</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11</a:t>
            </a:fld>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38200"/>
          </a:xfrm>
        </p:spPr>
        <p:txBody>
          <a:bodyPr>
            <a:normAutofit/>
          </a:bodyPr>
          <a:lstStyle/>
          <a:p>
            <a:r>
              <a:rPr lang="en-US" sz="3600" dirty="0" smtClean="0">
                <a:solidFill>
                  <a:srgbClr val="0070C0"/>
                </a:solidFill>
              </a:rPr>
              <a:t>Section 20. Reissue Oath or Declaration</a:t>
            </a:r>
            <a:endParaRPr lang="en-US" sz="3600" dirty="0"/>
          </a:p>
        </p:txBody>
      </p:sp>
      <p:sp>
        <p:nvSpPr>
          <p:cNvPr id="3" name="Content Placeholder 2"/>
          <p:cNvSpPr>
            <a:spLocks noGrp="1"/>
          </p:cNvSpPr>
          <p:nvPr>
            <p:ph idx="1"/>
          </p:nvPr>
        </p:nvSpPr>
        <p:spPr>
          <a:xfrm>
            <a:off x="457200" y="1981200"/>
            <a:ext cx="8229600" cy="4191000"/>
          </a:xfrm>
        </p:spPr>
        <p:txBody>
          <a:bodyPr>
            <a:normAutofit fontScale="92500" lnSpcReduction="10000"/>
          </a:bodyPr>
          <a:lstStyle/>
          <a:p>
            <a:r>
              <a:rPr lang="en-US" sz="2200" dirty="0" smtClean="0"/>
              <a:t>Proposed USPTO rules implement amended 35 USC 115 by revising and clarifying rules on reissue oaths or declarations:</a:t>
            </a:r>
          </a:p>
          <a:p>
            <a:pPr lvl="1"/>
            <a:r>
              <a:rPr lang="en-US" sz="2200" dirty="0" smtClean="0"/>
              <a:t>Delete the requirement for a reissue oath or declaration to include a statement that all errors arose </a:t>
            </a:r>
            <a:r>
              <a:rPr lang="en-US" sz="2200" b="1" i="1" dirty="0" smtClean="0"/>
              <a:t>without any deceptive intent </a:t>
            </a:r>
            <a:r>
              <a:rPr lang="en-US" sz="2200" dirty="0" smtClean="0"/>
              <a:t>(consistent with amended 35 USC 251)</a:t>
            </a:r>
          </a:p>
          <a:p>
            <a:pPr lvl="1"/>
            <a:r>
              <a:rPr lang="en-US" sz="2200" dirty="0" smtClean="0"/>
              <a:t>Eliminate the requirement for a supplemental oath or declaration when a claim is amended, and require a corrected oath or declaration only where ALL errors previously identified in the reissue oath or declaration are no longer being relied upon as a basis for reissue</a:t>
            </a:r>
          </a:p>
          <a:p>
            <a:pPr lvl="1"/>
            <a:r>
              <a:rPr lang="en-US" sz="2200" dirty="0" smtClean="0"/>
              <a:t>Require applicants to specifically identify any broadening of a patent claim rather than merely provide an alternative statement that applicant is correcting an error of either claiming more or less than a patentee was entitled to claim</a:t>
            </a:r>
          </a:p>
          <a:p>
            <a:pPr lvl="1"/>
            <a:r>
              <a:rPr lang="en-US" sz="2200" dirty="0" smtClean="0"/>
              <a:t>a single claim both broadening and narrowing treated as a broadening.</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12</a:t>
            </a:fld>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763000" cy="762000"/>
          </a:xfrm>
        </p:spPr>
        <p:txBody>
          <a:bodyPr>
            <a:normAutofit/>
          </a:bodyPr>
          <a:lstStyle/>
          <a:p>
            <a:r>
              <a:rPr lang="en-US" sz="2800" dirty="0" smtClean="0">
                <a:solidFill>
                  <a:srgbClr val="0070C0"/>
                </a:solidFill>
              </a:rPr>
              <a:t>Section 6. Third Party Submission of Prior Art in Patent File</a:t>
            </a:r>
            <a:endParaRPr lang="en-US" sz="2800" dirty="0"/>
          </a:p>
        </p:txBody>
      </p:sp>
      <p:sp>
        <p:nvSpPr>
          <p:cNvPr id="3" name="Content Placeholder 2"/>
          <p:cNvSpPr>
            <a:spLocks noGrp="1"/>
          </p:cNvSpPr>
          <p:nvPr>
            <p:ph idx="1"/>
          </p:nvPr>
        </p:nvSpPr>
        <p:spPr>
          <a:xfrm>
            <a:off x="457200" y="2209800"/>
            <a:ext cx="8229600" cy="3916363"/>
          </a:xfrm>
        </p:spPr>
        <p:txBody>
          <a:bodyPr>
            <a:normAutofit fontScale="70000" lnSpcReduction="20000"/>
          </a:bodyPr>
          <a:lstStyle/>
          <a:p>
            <a:r>
              <a:rPr lang="en-US" dirty="0" smtClean="0"/>
              <a:t>Applies to any patent issued before, on or after 16 Sept. 2012</a:t>
            </a:r>
          </a:p>
          <a:p>
            <a:r>
              <a:rPr lang="en-US" dirty="0" smtClean="0"/>
              <a:t>Broadens scope of information a 3d party may submit in a patent file from merely patents and publications to </a:t>
            </a:r>
          </a:p>
          <a:p>
            <a:pPr lvl="1"/>
            <a:r>
              <a:rPr lang="en-US" dirty="0" smtClean="0"/>
              <a:t>also permit statements of the patent owner filed in a Federal Court or the US Patent Office proceeding in which the patent owner took a position on the scope of any claim of a particular patent</a:t>
            </a:r>
          </a:p>
          <a:p>
            <a:pPr lvl="1"/>
            <a:r>
              <a:rPr lang="en-US" dirty="0" smtClean="0"/>
              <a:t>3d party must submit other documents from the court proceeding addressing the statement of the patent owner </a:t>
            </a:r>
          </a:p>
          <a:p>
            <a:r>
              <a:rPr lang="en-US" dirty="0" smtClean="0"/>
              <a:t>3d party may explain relevance of the submission</a:t>
            </a:r>
          </a:p>
          <a:p>
            <a:r>
              <a:rPr lang="en-US" dirty="0" smtClean="0"/>
              <a:t>3d party must serve a copy of the submission on the patent owner.</a:t>
            </a:r>
          </a:p>
          <a:p>
            <a:r>
              <a:rPr lang="en-US" dirty="0" smtClean="0"/>
              <a:t>Submission may be anonymous</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13</a:t>
            </a:fld>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3200" dirty="0" smtClean="0">
                <a:solidFill>
                  <a:srgbClr val="0070C0"/>
                </a:solidFill>
              </a:rPr>
              <a:t>Section 8. Third Party Submission in Application – “</a:t>
            </a:r>
            <a:r>
              <a:rPr lang="en-US" sz="3200" dirty="0" err="1" smtClean="0">
                <a:solidFill>
                  <a:srgbClr val="0070C0"/>
                </a:solidFill>
              </a:rPr>
              <a:t>Preissuance</a:t>
            </a:r>
            <a:r>
              <a:rPr lang="en-US" sz="3200" dirty="0" smtClean="0">
                <a:solidFill>
                  <a:srgbClr val="0070C0"/>
                </a:solidFill>
              </a:rPr>
              <a:t> Submissions”</a:t>
            </a:r>
            <a:endParaRPr lang="en-US" sz="3200" dirty="0"/>
          </a:p>
        </p:txBody>
      </p:sp>
      <p:sp>
        <p:nvSpPr>
          <p:cNvPr id="3" name="Content Placeholder 2"/>
          <p:cNvSpPr>
            <a:spLocks noGrp="1"/>
          </p:cNvSpPr>
          <p:nvPr>
            <p:ph idx="1"/>
          </p:nvPr>
        </p:nvSpPr>
        <p:spPr>
          <a:xfrm>
            <a:off x="457200" y="2209800"/>
            <a:ext cx="8229600" cy="3916363"/>
          </a:xfrm>
        </p:spPr>
        <p:txBody>
          <a:bodyPr>
            <a:normAutofit fontScale="92500" lnSpcReduction="20000"/>
          </a:bodyPr>
          <a:lstStyle/>
          <a:p>
            <a:r>
              <a:rPr lang="en-US" dirty="0" smtClean="0"/>
              <a:t>Applies to any patent application filed before, on or after 16 Sept. 2012</a:t>
            </a:r>
          </a:p>
          <a:p>
            <a:r>
              <a:rPr lang="en-US" dirty="0" smtClean="0"/>
              <a:t>Content</a:t>
            </a:r>
          </a:p>
          <a:p>
            <a:pPr lvl="1"/>
            <a:r>
              <a:rPr lang="en-US" dirty="0" smtClean="0"/>
              <a:t>Concise description and fee</a:t>
            </a:r>
          </a:p>
          <a:p>
            <a:pPr lvl="1"/>
            <a:r>
              <a:rPr lang="en-US" dirty="0" smtClean="0"/>
              <a:t>Statement of compliance with new 35 USC 122(e)</a:t>
            </a:r>
          </a:p>
          <a:p>
            <a:r>
              <a:rPr lang="en-US" dirty="0" smtClean="0"/>
              <a:t>Identity of real party not required</a:t>
            </a:r>
          </a:p>
          <a:p>
            <a:r>
              <a:rPr lang="en-US" dirty="0" smtClean="0"/>
              <a:t>It can be made in any non-provisional utility, design or plant application, as well as in any continuing or reissue application.</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14</a:t>
            </a:fld>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3200" dirty="0" smtClean="0">
                <a:solidFill>
                  <a:srgbClr val="0070C0"/>
                </a:solidFill>
              </a:rPr>
              <a:t>Section 8. Third Party Submission in Application – “</a:t>
            </a:r>
            <a:r>
              <a:rPr lang="en-US" sz="3200" dirty="0" err="1" smtClean="0">
                <a:solidFill>
                  <a:srgbClr val="0070C0"/>
                </a:solidFill>
              </a:rPr>
              <a:t>Preissuance</a:t>
            </a:r>
            <a:r>
              <a:rPr lang="en-US" sz="3200" dirty="0" smtClean="0">
                <a:solidFill>
                  <a:srgbClr val="0070C0"/>
                </a:solidFill>
              </a:rPr>
              <a:t> Submissions”</a:t>
            </a:r>
            <a:endParaRPr lang="en-US" sz="3200" dirty="0"/>
          </a:p>
        </p:txBody>
      </p:sp>
      <p:sp>
        <p:nvSpPr>
          <p:cNvPr id="3" name="Content Placeholder 2"/>
          <p:cNvSpPr>
            <a:spLocks noGrp="1"/>
          </p:cNvSpPr>
          <p:nvPr>
            <p:ph idx="1"/>
          </p:nvPr>
        </p:nvSpPr>
        <p:spPr>
          <a:xfrm>
            <a:off x="457200" y="2209800"/>
            <a:ext cx="8229600" cy="3916363"/>
          </a:xfrm>
        </p:spPr>
        <p:txBody>
          <a:bodyPr/>
          <a:lstStyle/>
          <a:p>
            <a:r>
              <a:rPr lang="en-US" dirty="0" smtClean="0"/>
              <a:t>Third party may submit printed publications of potential relevance to examination during pendency but before earlier of:</a:t>
            </a:r>
          </a:p>
          <a:p>
            <a:pPr lvl="1"/>
            <a:r>
              <a:rPr lang="en-US" dirty="0" smtClean="0"/>
              <a:t>Allowance or</a:t>
            </a:r>
          </a:p>
          <a:p>
            <a:pPr lvl="1"/>
            <a:r>
              <a:rPr lang="en-US" dirty="0" smtClean="0"/>
              <a:t>Later of: (1) 6 months after publication or (2) first rejection</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15</a:t>
            </a:fld>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3200" dirty="0" smtClean="0">
                <a:solidFill>
                  <a:srgbClr val="0070C0"/>
                </a:solidFill>
              </a:rPr>
              <a:t>Section 8. Third Party Submission in Application – “</a:t>
            </a:r>
            <a:r>
              <a:rPr lang="en-US" sz="3200" dirty="0" err="1" smtClean="0">
                <a:solidFill>
                  <a:srgbClr val="0070C0"/>
                </a:solidFill>
              </a:rPr>
              <a:t>Preissuance</a:t>
            </a:r>
            <a:r>
              <a:rPr lang="en-US" sz="3200" dirty="0" smtClean="0">
                <a:solidFill>
                  <a:srgbClr val="0070C0"/>
                </a:solidFill>
              </a:rPr>
              <a:t> Submissions”</a:t>
            </a:r>
            <a:endParaRPr lang="en-US" sz="3200" dirty="0"/>
          </a:p>
        </p:txBody>
      </p:sp>
      <p:sp>
        <p:nvSpPr>
          <p:cNvPr id="3" name="Content Placeholder 2"/>
          <p:cNvSpPr>
            <a:spLocks noGrp="1"/>
          </p:cNvSpPr>
          <p:nvPr>
            <p:ph idx="1"/>
          </p:nvPr>
        </p:nvSpPr>
        <p:spPr>
          <a:xfrm>
            <a:off x="457200" y="2209800"/>
            <a:ext cx="8229600" cy="3916363"/>
          </a:xfrm>
        </p:spPr>
        <p:txBody>
          <a:bodyPr/>
          <a:lstStyle/>
          <a:p>
            <a:r>
              <a:rPr lang="en-US" sz="2400" dirty="0" smtClean="0">
                <a:latin typeface="Arial" pitchFamily="34" charset="0"/>
                <a:cs typeface="Arial" pitchFamily="34" charset="0"/>
              </a:rPr>
              <a:t>USPTO issued proposed rules: </a:t>
            </a:r>
          </a:p>
          <a:p>
            <a:pPr lvl="1"/>
            <a:r>
              <a:rPr lang="en-US" dirty="0" smtClean="0">
                <a:latin typeface="Arial" pitchFamily="34" charset="0"/>
                <a:cs typeface="Arial" pitchFamily="34" charset="0"/>
              </a:rPr>
              <a:t>$180 fee for every 10 documents or fraction thereof submitted</a:t>
            </a:r>
          </a:p>
          <a:p>
            <a:pPr lvl="1"/>
            <a:r>
              <a:rPr lang="en-US" dirty="0" smtClean="0">
                <a:latin typeface="Arial" pitchFamily="34" charset="0"/>
                <a:cs typeface="Arial" pitchFamily="34" charset="0"/>
              </a:rPr>
              <a:t>No fee if</a:t>
            </a:r>
          </a:p>
          <a:p>
            <a:pPr lvl="2"/>
            <a:r>
              <a:rPr lang="en-US" dirty="0" smtClean="0">
                <a:latin typeface="Arial" pitchFamily="34" charset="0"/>
                <a:cs typeface="Arial" pitchFamily="34" charset="0"/>
              </a:rPr>
              <a:t>the </a:t>
            </a:r>
            <a:r>
              <a:rPr lang="en-US" dirty="0">
                <a:latin typeface="Arial" pitchFamily="34" charset="0"/>
                <a:cs typeface="Arial" pitchFamily="34" charset="0"/>
              </a:rPr>
              <a:t>submission lists </a:t>
            </a:r>
            <a:r>
              <a:rPr lang="en-US" dirty="0" smtClean="0">
                <a:latin typeface="Arial" pitchFamily="34" charset="0"/>
                <a:cs typeface="Arial" pitchFamily="34" charset="0"/>
              </a:rPr>
              <a:t>3 or </a:t>
            </a:r>
            <a:r>
              <a:rPr lang="en-US" dirty="0">
                <a:latin typeface="Arial" pitchFamily="34" charset="0"/>
                <a:cs typeface="Arial" pitchFamily="34" charset="0"/>
              </a:rPr>
              <a:t>fewer documents AND </a:t>
            </a:r>
          </a:p>
          <a:p>
            <a:pPr lvl="2"/>
            <a:r>
              <a:rPr lang="en-US" dirty="0">
                <a:latin typeface="Arial" pitchFamily="34" charset="0"/>
                <a:cs typeface="Arial" pitchFamily="34" charset="0"/>
              </a:rPr>
              <a:t>is the first and only submission under 35 USC 122(e) submitted by the party or a party in </a:t>
            </a:r>
            <a:r>
              <a:rPr lang="en-US" dirty="0" err="1">
                <a:latin typeface="Arial" pitchFamily="34" charset="0"/>
                <a:cs typeface="Arial" pitchFamily="34" charset="0"/>
              </a:rPr>
              <a:t>privity</a:t>
            </a:r>
            <a:r>
              <a:rPr lang="en-US" dirty="0">
                <a:latin typeface="Arial" pitchFamily="34" charset="0"/>
                <a:cs typeface="Arial" pitchFamily="34" charset="0"/>
              </a:rPr>
              <a:t> with the party.</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16</a:t>
            </a:fld>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3200" dirty="0" smtClean="0">
                <a:solidFill>
                  <a:srgbClr val="0070C0"/>
                </a:solidFill>
              </a:rPr>
              <a:t>Section 8. Third Party Submission in Application – “</a:t>
            </a:r>
            <a:r>
              <a:rPr lang="en-US" sz="3200" dirty="0" err="1" smtClean="0">
                <a:solidFill>
                  <a:srgbClr val="0070C0"/>
                </a:solidFill>
              </a:rPr>
              <a:t>Preissuance</a:t>
            </a:r>
            <a:r>
              <a:rPr lang="en-US" sz="3200" dirty="0" smtClean="0">
                <a:solidFill>
                  <a:srgbClr val="0070C0"/>
                </a:solidFill>
              </a:rPr>
              <a:t> Submissions”</a:t>
            </a:r>
            <a:endParaRPr lang="en-US" sz="3200" dirty="0"/>
          </a:p>
        </p:txBody>
      </p:sp>
      <p:sp>
        <p:nvSpPr>
          <p:cNvPr id="3" name="Content Placeholder 2"/>
          <p:cNvSpPr>
            <a:spLocks noGrp="1"/>
          </p:cNvSpPr>
          <p:nvPr>
            <p:ph idx="1"/>
          </p:nvPr>
        </p:nvSpPr>
        <p:spPr>
          <a:xfrm>
            <a:off x="457200" y="2209800"/>
            <a:ext cx="8229600" cy="3916363"/>
          </a:xfrm>
        </p:spPr>
        <p:txBody>
          <a:bodyPr/>
          <a:lstStyle/>
          <a:p>
            <a:pPr marL="342900" lvl="1" indent="-342900">
              <a:buFont typeface="Arial"/>
              <a:buChar char="•"/>
            </a:pPr>
            <a:r>
              <a:rPr lang="en-US" sz="2400" dirty="0" smtClean="0">
                <a:latin typeface="Arial" pitchFamily="34" charset="0"/>
                <a:cs typeface="Arial" pitchFamily="34" charset="0"/>
              </a:rPr>
              <a:t>The 3d party does not have to serve a copy of the submission on the applicant</a:t>
            </a:r>
          </a:p>
          <a:p>
            <a:pPr marL="342900" lvl="1" indent="-342900">
              <a:buFont typeface="Arial"/>
              <a:buChar char="•"/>
            </a:pPr>
            <a:endParaRPr lang="en-US" sz="2400" dirty="0" smtClean="0">
              <a:latin typeface="Arial" pitchFamily="34" charset="0"/>
              <a:cs typeface="Arial" pitchFamily="34" charset="0"/>
            </a:endParaRPr>
          </a:p>
          <a:p>
            <a:pPr marL="342900" lvl="1" indent="-342900">
              <a:buFont typeface="Arial"/>
              <a:buChar char="•"/>
            </a:pPr>
            <a:r>
              <a:rPr lang="en-US" sz="2400" dirty="0" smtClean="0">
                <a:latin typeface="Arial" pitchFamily="34" charset="0"/>
                <a:cs typeface="Arial" pitchFamily="34" charset="0"/>
              </a:rPr>
              <a:t>Non compliant electronic submissions are not automatically entered in the Image File Wrapper</a:t>
            </a:r>
          </a:p>
          <a:p>
            <a:pPr marL="342900" lvl="1" indent="-342900">
              <a:buFont typeface="Arial"/>
              <a:buChar char="•"/>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 Examiner would consider the submitted information in the same way as information disclosure statements</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17</a:t>
            </a:fld>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normAutofit/>
          </a:bodyPr>
          <a:lstStyle/>
          <a:p>
            <a:r>
              <a:rPr lang="en-US" sz="2000" dirty="0" smtClean="0">
                <a:solidFill>
                  <a:srgbClr val="0070C0"/>
                </a:solidFill>
              </a:rPr>
              <a:t>Section 12. Supplemental Examination- Can remove potential grounds of inequitable conduct relating to an issued patent</a:t>
            </a:r>
            <a:endParaRPr lang="en-US" sz="2000" dirty="0">
              <a:solidFill>
                <a:srgbClr val="0070C0"/>
              </a:solidFill>
            </a:endParaRPr>
          </a:p>
        </p:txBody>
      </p:sp>
      <p:sp>
        <p:nvSpPr>
          <p:cNvPr id="3" name="Content Placeholder 2"/>
          <p:cNvSpPr>
            <a:spLocks noGrp="1"/>
          </p:cNvSpPr>
          <p:nvPr>
            <p:ph idx="1"/>
          </p:nvPr>
        </p:nvSpPr>
        <p:spPr>
          <a:xfrm>
            <a:off x="457200" y="2209800"/>
            <a:ext cx="8229600" cy="3916363"/>
          </a:xfrm>
        </p:spPr>
        <p:txBody>
          <a:bodyPr>
            <a:normAutofit fontScale="92500"/>
          </a:bodyPr>
          <a:lstStyle/>
          <a:p>
            <a:r>
              <a:rPr lang="en-US" sz="2600" dirty="0" smtClean="0">
                <a:latin typeface="Arial" pitchFamily="34" charset="0"/>
                <a:cs typeface="Arial" pitchFamily="34" charset="0"/>
              </a:rPr>
              <a:t>The patent owner may request supplemental examination of a patent to “</a:t>
            </a:r>
            <a:r>
              <a:rPr lang="en-US" sz="2600" i="1" dirty="0" smtClean="0">
                <a:latin typeface="Arial" pitchFamily="34" charset="0"/>
                <a:cs typeface="Arial" pitchFamily="34" charset="0"/>
              </a:rPr>
              <a:t>consider, reconsider, or correct</a:t>
            </a:r>
            <a:r>
              <a:rPr lang="en-US" sz="2600" dirty="0" smtClean="0">
                <a:latin typeface="Arial" pitchFamily="34" charset="0"/>
                <a:cs typeface="Arial" pitchFamily="34" charset="0"/>
              </a:rPr>
              <a:t>” information believed to be relevant to the patent. </a:t>
            </a:r>
          </a:p>
          <a:p>
            <a:pPr lvl="1"/>
            <a:r>
              <a:rPr lang="en-US" sz="2600" dirty="0" smtClean="0">
                <a:latin typeface="Arial" pitchFamily="34" charset="0"/>
                <a:cs typeface="Arial" pitchFamily="34" charset="0"/>
              </a:rPr>
              <a:t>A patent shall not be held unenforceable on the basis of conduct relating to information that had not been considered, was inadequately considered or was incorrect in a prior examination of a patent if the information was considered, reconsidered or corrected during supplemental examination. See 35 USC 257. </a:t>
            </a:r>
          </a:p>
          <a:p>
            <a:pPr lvl="1"/>
            <a:endParaRPr lang="en-US" sz="2500" dirty="0" smtClean="0"/>
          </a:p>
          <a:p>
            <a:pPr lvl="1"/>
            <a:endParaRPr lang="en-US" sz="2500" dirty="0" smtClean="0"/>
          </a:p>
          <a:p>
            <a:endParaRPr lang="en-US" sz="2200" dirty="0" smtClean="0">
              <a:latin typeface="Arial" pitchFamily="34" charset="0"/>
              <a:cs typeface="Arial" pitchFamily="34" charset="0"/>
            </a:endParaRP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18</a:t>
            </a:fld>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33400"/>
          </a:xfrm>
        </p:spPr>
        <p:txBody>
          <a:bodyPr>
            <a:normAutofit fontScale="90000"/>
          </a:bodyPr>
          <a:lstStyle/>
          <a:p>
            <a:r>
              <a:rPr lang="en-US" sz="3200" dirty="0" smtClean="0">
                <a:solidFill>
                  <a:srgbClr val="0070C0"/>
                </a:solidFill>
              </a:rPr>
              <a:t>Section 12. Supplemental Examination Timing</a:t>
            </a:r>
            <a:endParaRPr lang="en-US" sz="3200" dirty="0"/>
          </a:p>
        </p:txBody>
      </p:sp>
      <p:sp>
        <p:nvSpPr>
          <p:cNvPr id="3" name="Content Placeholder 2"/>
          <p:cNvSpPr>
            <a:spLocks noGrp="1"/>
          </p:cNvSpPr>
          <p:nvPr>
            <p:ph idx="1"/>
          </p:nvPr>
        </p:nvSpPr>
        <p:spPr>
          <a:xfrm>
            <a:off x="381000" y="1600200"/>
            <a:ext cx="8534400" cy="4495800"/>
          </a:xfrm>
        </p:spPr>
        <p:txBody>
          <a:bodyPr>
            <a:noAutofit/>
          </a:bodyPr>
          <a:lstStyle/>
          <a:p>
            <a:r>
              <a:rPr lang="en-US" sz="2000" dirty="0" smtClean="0">
                <a:latin typeface="Arial" pitchFamily="34" charset="0"/>
                <a:cs typeface="Arial" pitchFamily="34" charset="0"/>
              </a:rPr>
              <a:t>Patent Owner must use Supplemental Examination before being accused. </a:t>
            </a:r>
          </a:p>
          <a:p>
            <a:pPr lvl="1"/>
            <a:r>
              <a:rPr lang="en-US" sz="2000" dirty="0" smtClean="0">
                <a:latin typeface="Arial" pitchFamily="34" charset="0"/>
                <a:cs typeface="Arial" pitchFamily="34" charset="0"/>
              </a:rPr>
              <a:t>Its protection does not apply to an allegation pled in a civil action or set forth in an ANDA notice letter (§257(c)(2)(A)) received by the patent owner before the date of a supplemental examination request. </a:t>
            </a:r>
          </a:p>
          <a:p>
            <a:r>
              <a:rPr lang="en-US" sz="2000" dirty="0" smtClean="0">
                <a:latin typeface="Arial" pitchFamily="34" charset="0"/>
                <a:cs typeface="Arial" pitchFamily="34" charset="0"/>
              </a:rPr>
              <a:t>Patent Owner must use Supplemental Examination before bringing suit. </a:t>
            </a:r>
          </a:p>
          <a:p>
            <a:pPr lvl="1"/>
            <a:r>
              <a:rPr lang="en-US" sz="2000" dirty="0" smtClean="0">
                <a:latin typeface="Arial" pitchFamily="34" charset="0"/>
                <a:cs typeface="Arial" pitchFamily="34" charset="0"/>
              </a:rPr>
              <a:t>Its protection does not apply to any defense raised in a patent enforcement action brought under ITC 337(a) or in a District Court based on information considered, reconsidered or corrected during supplemental examination unless the supplemental exam and any ordered ex parte reexamination are finished before the action is brought. </a:t>
            </a:r>
            <a:endParaRPr lang="en-US" sz="2000"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19</a:t>
            </a:fld>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85800"/>
          </a:xfrm>
        </p:spPr>
        <p:txBody>
          <a:bodyPr>
            <a:normAutofit/>
          </a:bodyPr>
          <a:lstStyle/>
          <a:p>
            <a:r>
              <a:rPr lang="en-US" sz="3600" dirty="0" smtClean="0">
                <a:solidFill>
                  <a:srgbClr val="0070C0"/>
                </a:solidFill>
              </a:rPr>
              <a:t>AIA Sections Already In Effect</a:t>
            </a:r>
            <a:endParaRPr lang="en-US" sz="3600"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a:t>
            </a:fld>
            <a:endParaRPr lang="en-US" dirty="0">
              <a:latin typeface="Arial" pitchFamily="34" charset="0"/>
              <a:cs typeface="Arial" pitchFamily="34" charset="0"/>
            </a:endParaRPr>
          </a:p>
        </p:txBody>
      </p:sp>
      <p:graphicFrame>
        <p:nvGraphicFramePr>
          <p:cNvPr id="8" name="Table 7"/>
          <p:cNvGraphicFramePr>
            <a:graphicFrameLocks noGrp="1"/>
          </p:cNvGraphicFramePr>
          <p:nvPr/>
        </p:nvGraphicFramePr>
        <p:xfrm>
          <a:off x="609600" y="1981200"/>
          <a:ext cx="7696200" cy="3963696"/>
        </p:xfrm>
        <a:graphic>
          <a:graphicData uri="http://schemas.openxmlformats.org/drawingml/2006/table">
            <a:tbl>
              <a:tblPr firstRow="1" bandRow="1">
                <a:tableStyleId>{5C22544A-7EE6-4342-B048-85BDC9FD1C3A}</a:tableStyleId>
              </a:tblPr>
              <a:tblGrid>
                <a:gridCol w="3848100"/>
                <a:gridCol w="3848100"/>
              </a:tblGrid>
              <a:tr h="426071">
                <a:tc>
                  <a:txBody>
                    <a:bodyPr/>
                    <a:lstStyle/>
                    <a:p>
                      <a:r>
                        <a:rPr lang="en-US" dirty="0" smtClean="0"/>
                        <a:t>Change</a:t>
                      </a:r>
                      <a:endParaRPr lang="en-US" dirty="0"/>
                    </a:p>
                  </a:txBody>
                  <a:tcPr/>
                </a:tc>
                <a:tc>
                  <a:txBody>
                    <a:bodyPr/>
                    <a:lstStyle/>
                    <a:p>
                      <a:r>
                        <a:rPr lang="en-US" dirty="0" smtClean="0"/>
                        <a:t>Applies to</a:t>
                      </a:r>
                      <a:endParaRPr lang="en-US" dirty="0"/>
                    </a:p>
                  </a:txBody>
                  <a:tcPr/>
                </a:tc>
              </a:tr>
              <a:tr h="1050587">
                <a:tc>
                  <a:txBody>
                    <a:bodyPr/>
                    <a:lstStyle/>
                    <a:p>
                      <a:r>
                        <a:rPr lang="en-US" sz="2000" dirty="0" smtClean="0">
                          <a:latin typeface="Arial" pitchFamily="34" charset="0"/>
                          <a:cs typeface="Arial" pitchFamily="34" charset="0"/>
                        </a:rPr>
                        <a:t>Prior User Rights </a:t>
                      </a:r>
                      <a:endParaRPr lang="en-US" sz="2000" dirty="0"/>
                    </a:p>
                  </a:txBody>
                  <a:tcP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Arial" pitchFamily="34" charset="0"/>
                          <a:cs typeface="Arial" pitchFamily="34" charset="0"/>
                        </a:rPr>
                        <a:t>any patent issued on or after 16 Sept. 2011</a:t>
                      </a:r>
                    </a:p>
                    <a:p>
                      <a:endParaRPr lang="en-US" sz="2000" dirty="0"/>
                    </a:p>
                  </a:txBody>
                  <a:tcPr>
                    <a:solidFill>
                      <a:schemeClr val="accent6">
                        <a:lumMod val="20000"/>
                        <a:lumOff val="80000"/>
                      </a:schemeClr>
                    </a:solidFill>
                  </a:tcPr>
                </a:tc>
              </a:tr>
              <a:tr h="426071">
                <a:tc>
                  <a:txBody>
                    <a:bodyPr/>
                    <a:lstStyle/>
                    <a:p>
                      <a:r>
                        <a:rPr lang="en-US" sz="2000" dirty="0" smtClean="0">
                          <a:latin typeface="Arial" pitchFamily="34" charset="0"/>
                          <a:cs typeface="Arial" pitchFamily="34" charset="0"/>
                        </a:rPr>
                        <a:t>Advice of Counsel </a:t>
                      </a:r>
                      <a:endParaRPr lang="en-US" sz="2000" dirty="0"/>
                    </a:p>
                  </a:txBody>
                  <a:tcPr/>
                </a:tc>
                <a:tc>
                  <a:txBody>
                    <a:bodyPr/>
                    <a:lstStyle/>
                    <a:p>
                      <a:r>
                        <a:rPr lang="en-US" sz="2000" dirty="0" smtClean="0">
                          <a:latin typeface="Arial" pitchFamily="34" charset="0"/>
                          <a:cs typeface="Arial" pitchFamily="34" charset="0"/>
                        </a:rPr>
                        <a:t>16 Sept. 2011</a:t>
                      </a:r>
                    </a:p>
                    <a:p>
                      <a:endParaRPr lang="en-US" sz="2000" dirty="0"/>
                    </a:p>
                  </a:txBody>
                  <a:tcPr/>
                </a:tc>
              </a:tr>
              <a:tr h="1050587">
                <a:tc>
                  <a:txBody>
                    <a:bodyPr/>
                    <a:lstStyle/>
                    <a:p>
                      <a:r>
                        <a:rPr lang="en-US" sz="2000" dirty="0" smtClean="0">
                          <a:latin typeface="Arial" pitchFamily="34" charset="0"/>
                          <a:cs typeface="Arial" pitchFamily="34" charset="0"/>
                        </a:rPr>
                        <a:t>Virtual marking and Limitations on False Marking suits </a:t>
                      </a:r>
                      <a:endParaRPr lang="en-US" sz="2000" dirty="0"/>
                    </a:p>
                  </a:txBody>
                  <a:tcPr>
                    <a:solidFill>
                      <a:schemeClr val="accent6">
                        <a:lumMod val="20000"/>
                        <a:lumOff val="80000"/>
                      </a:schemeClr>
                    </a:solidFill>
                  </a:tcPr>
                </a:tc>
                <a:tc>
                  <a:txBody>
                    <a:bodyPr/>
                    <a:lstStyle/>
                    <a:p>
                      <a:r>
                        <a:rPr lang="en-US" sz="2000" dirty="0" smtClean="0">
                          <a:latin typeface="Arial" pitchFamily="34" charset="0"/>
                          <a:cs typeface="Arial" pitchFamily="34" charset="0"/>
                        </a:rPr>
                        <a:t>cases pending or commenced after 16 Sept. 2011</a:t>
                      </a:r>
                      <a:endParaRPr lang="en-US" sz="2000" dirty="0"/>
                    </a:p>
                  </a:txBody>
                  <a:tcPr>
                    <a:solidFill>
                      <a:schemeClr val="accent6">
                        <a:lumMod val="20000"/>
                        <a:lumOff val="80000"/>
                      </a:schemeClr>
                    </a:solidFill>
                  </a:tcPr>
                </a:tc>
              </a:tr>
              <a:tr h="735411">
                <a:tc>
                  <a:txBody>
                    <a:bodyPr/>
                    <a:lstStyle/>
                    <a:p>
                      <a:r>
                        <a:rPr lang="en-US" sz="2000" dirty="0" smtClean="0">
                          <a:latin typeface="Arial" pitchFamily="34" charset="0"/>
                          <a:cs typeface="Arial" pitchFamily="34" charset="0"/>
                        </a:rPr>
                        <a:t>Elimination of Best Mode as a defense </a:t>
                      </a:r>
                      <a:endParaRPr lang="en-US" sz="2000" dirty="0"/>
                    </a:p>
                  </a:txBody>
                  <a:tcPr/>
                </a:tc>
                <a:tc>
                  <a:txBody>
                    <a:bodyPr/>
                    <a:lstStyle/>
                    <a:p>
                      <a:r>
                        <a:rPr lang="en-US" sz="2000" dirty="0" smtClean="0">
                          <a:latin typeface="Arial" pitchFamily="34" charset="0"/>
                          <a:cs typeface="Arial" pitchFamily="34" charset="0"/>
                        </a:rPr>
                        <a:t>proceedings commenced on or after 16 Sept. 2011</a:t>
                      </a:r>
                      <a:endParaRPr lang="en-US" sz="2000"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38200"/>
          </a:xfrm>
        </p:spPr>
        <p:txBody>
          <a:bodyPr>
            <a:normAutofit/>
          </a:bodyPr>
          <a:lstStyle/>
          <a:p>
            <a:r>
              <a:rPr lang="en-US" sz="3200" dirty="0" smtClean="0">
                <a:solidFill>
                  <a:srgbClr val="0070C0"/>
                </a:solidFill>
              </a:rPr>
              <a:t>Section 12. Supplemental Examination-</a:t>
            </a:r>
            <a:r>
              <a:rPr lang="en-US" sz="3200" dirty="0" err="1" smtClean="0">
                <a:solidFill>
                  <a:srgbClr val="0070C0"/>
                </a:solidFill>
              </a:rPr>
              <a:t>Reexam</a:t>
            </a:r>
            <a:endParaRPr lang="en-US" sz="3200" dirty="0"/>
          </a:p>
        </p:txBody>
      </p:sp>
      <p:sp>
        <p:nvSpPr>
          <p:cNvPr id="3" name="Content Placeholder 2"/>
          <p:cNvSpPr>
            <a:spLocks noGrp="1"/>
          </p:cNvSpPr>
          <p:nvPr>
            <p:ph idx="1"/>
          </p:nvPr>
        </p:nvSpPr>
        <p:spPr>
          <a:xfrm>
            <a:off x="457200" y="2209800"/>
            <a:ext cx="8229600" cy="3916363"/>
          </a:xfrm>
        </p:spPr>
        <p:txBody>
          <a:bodyPr>
            <a:normAutofit lnSpcReduction="10000"/>
          </a:bodyPr>
          <a:lstStyle/>
          <a:p>
            <a:r>
              <a:rPr lang="en-US" sz="2200" dirty="0" smtClean="0">
                <a:latin typeface="Arial" pitchFamily="34" charset="0"/>
                <a:cs typeface="Arial" pitchFamily="34" charset="0"/>
              </a:rPr>
              <a:t>USPTO must conduct supplemental examination and conclude it by issuing a certificate indicating if the information raises a substantial new question of patentability (SNQ) within </a:t>
            </a:r>
            <a:r>
              <a:rPr lang="en-US" sz="2200" b="1" dirty="0" smtClean="0">
                <a:latin typeface="Arial" pitchFamily="34" charset="0"/>
                <a:cs typeface="Arial" pitchFamily="34" charset="0"/>
              </a:rPr>
              <a:t>3 months </a:t>
            </a:r>
            <a:r>
              <a:rPr lang="en-US" sz="2200" dirty="0" smtClean="0">
                <a:latin typeface="Arial" pitchFamily="34" charset="0"/>
                <a:cs typeface="Arial" pitchFamily="34" charset="0"/>
              </a:rPr>
              <a:t>of the supplemental examination request date.</a:t>
            </a:r>
          </a:p>
          <a:p>
            <a:r>
              <a:rPr lang="en-US" sz="2200" dirty="0" smtClean="0">
                <a:latin typeface="Arial" pitchFamily="34" charset="0"/>
                <a:cs typeface="Arial" pitchFamily="34" charset="0"/>
              </a:rPr>
              <a:t>If a SNQ is raised, then the Director must order an </a:t>
            </a:r>
            <a:r>
              <a:rPr lang="en-US" sz="2200" i="1" dirty="0" smtClean="0">
                <a:latin typeface="Arial" pitchFamily="34" charset="0"/>
                <a:cs typeface="Arial" pitchFamily="34" charset="0"/>
              </a:rPr>
              <a:t>ex parte </a:t>
            </a:r>
            <a:r>
              <a:rPr lang="en-US" sz="2200" dirty="0" smtClean="0">
                <a:latin typeface="Arial" pitchFamily="34" charset="0"/>
                <a:cs typeface="Arial" pitchFamily="34" charset="0"/>
              </a:rPr>
              <a:t>reexamination. </a:t>
            </a:r>
          </a:p>
          <a:p>
            <a:pPr lvl="1"/>
            <a:r>
              <a:rPr lang="en-US" sz="2200" dirty="0" smtClean="0">
                <a:latin typeface="Arial" pitchFamily="34" charset="0"/>
                <a:cs typeface="Arial" pitchFamily="34" charset="0"/>
              </a:rPr>
              <a:t>Information forming the basis of the request is not limited to patents and printed publications.</a:t>
            </a:r>
          </a:p>
          <a:p>
            <a:pPr lvl="2"/>
            <a:r>
              <a:rPr lang="en-US" sz="2200" dirty="0" smtClean="0">
                <a:latin typeface="Arial" pitchFamily="34" charset="0"/>
                <a:cs typeface="Arial" pitchFamily="34" charset="0"/>
              </a:rPr>
              <a:t>Gateway to reexamination beyond patents and publications. </a:t>
            </a:r>
          </a:p>
          <a:p>
            <a:pPr lvl="2"/>
            <a:r>
              <a:rPr lang="en-US" sz="2200" dirty="0" smtClean="0">
                <a:latin typeface="Arial" pitchFamily="34" charset="0"/>
                <a:cs typeface="Arial" pitchFamily="34" charset="0"/>
              </a:rPr>
              <a:t>Reexamination also permitted on 35 USC 101 or 112.  </a:t>
            </a:r>
          </a:p>
          <a:p>
            <a:endParaRPr lang="en-US" sz="2200" dirty="0" smtClean="0">
              <a:latin typeface="Arial" pitchFamily="34" charset="0"/>
              <a:cs typeface="Arial" pitchFamily="34" charset="0"/>
            </a:endParaRP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20</a:t>
            </a:fld>
            <a:endParaRPr lang="en-US"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3600" dirty="0" smtClean="0">
                <a:solidFill>
                  <a:srgbClr val="0070C0"/>
                </a:solidFill>
              </a:rPr>
              <a:t>Section 12. Supplemental Examination</a:t>
            </a:r>
            <a:endParaRPr lang="en-US" sz="3600" dirty="0"/>
          </a:p>
        </p:txBody>
      </p:sp>
      <p:sp>
        <p:nvSpPr>
          <p:cNvPr id="3" name="Content Placeholder 2"/>
          <p:cNvSpPr>
            <a:spLocks noGrp="1"/>
          </p:cNvSpPr>
          <p:nvPr>
            <p:ph idx="1"/>
          </p:nvPr>
        </p:nvSpPr>
        <p:spPr>
          <a:xfrm>
            <a:off x="457200" y="2209800"/>
            <a:ext cx="8229600" cy="3916363"/>
          </a:xfrm>
        </p:spPr>
        <p:txBody>
          <a:bodyPr>
            <a:normAutofit fontScale="77500" lnSpcReduction="20000"/>
          </a:bodyPr>
          <a:lstStyle/>
          <a:p>
            <a:r>
              <a:rPr lang="en-US" sz="2400" dirty="0" smtClean="0"/>
              <a:t>§257(e) FRAUD—</a:t>
            </a:r>
          </a:p>
          <a:p>
            <a:pPr lvl="1"/>
            <a:r>
              <a:rPr lang="en-US" dirty="0" smtClean="0"/>
              <a:t>If the Director becomes aware, during the course of a supplemental examination or reexamination proceeding ordered under this section, that a material fraud on the Office may have been committed in connection with the patent that is the subject of the supplemental examination, </a:t>
            </a:r>
          </a:p>
          <a:p>
            <a:pPr lvl="1"/>
            <a:r>
              <a:rPr lang="en-US" dirty="0" smtClean="0"/>
              <a:t>then in addition to any other actions the Director is authorized to take, including the cancellation of any claims found to be invalid under section 307 as a result of a reexamination ordered under this section, the Director shall also refer the matter to the Attorney General for such further action as the Attorney General may deem appropriate.</a:t>
            </a:r>
          </a:p>
          <a:p>
            <a:endParaRPr lang="en-US" sz="2200" dirty="0" smtClean="0">
              <a:latin typeface="Arial" pitchFamily="34" charset="0"/>
              <a:cs typeface="Arial" pitchFamily="34" charset="0"/>
            </a:endParaRP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21</a:t>
            </a:fld>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38200"/>
          </a:xfrm>
        </p:spPr>
        <p:txBody>
          <a:bodyPr>
            <a:normAutofit fontScale="90000"/>
          </a:bodyPr>
          <a:lstStyle/>
          <a:p>
            <a:r>
              <a:rPr lang="en-US" sz="2800" dirty="0" smtClean="0">
                <a:solidFill>
                  <a:srgbClr val="0070C0"/>
                </a:solidFill>
              </a:rPr>
              <a:t>Section 12. Supplemental Examination-</a:t>
            </a:r>
            <a:br>
              <a:rPr lang="en-US" sz="2800" dirty="0" smtClean="0">
                <a:solidFill>
                  <a:srgbClr val="0070C0"/>
                </a:solidFill>
              </a:rPr>
            </a:br>
            <a:r>
              <a:rPr lang="en-US" sz="2800" dirty="0" smtClean="0">
                <a:solidFill>
                  <a:srgbClr val="0070C0"/>
                </a:solidFill>
              </a:rPr>
              <a:t>Proposed Rules Highlights</a:t>
            </a:r>
            <a:endParaRPr lang="en-US" sz="2800" dirty="0"/>
          </a:p>
        </p:txBody>
      </p:sp>
      <p:sp>
        <p:nvSpPr>
          <p:cNvPr id="3" name="Content Placeholder 2"/>
          <p:cNvSpPr>
            <a:spLocks noGrp="1"/>
          </p:cNvSpPr>
          <p:nvPr>
            <p:ph idx="1"/>
          </p:nvPr>
        </p:nvSpPr>
        <p:spPr>
          <a:xfrm>
            <a:off x="457200" y="2209800"/>
            <a:ext cx="8229600" cy="3916363"/>
          </a:xfrm>
        </p:spPr>
        <p:txBody>
          <a:bodyPr>
            <a:normAutofit fontScale="92500"/>
          </a:bodyPr>
          <a:lstStyle/>
          <a:p>
            <a:r>
              <a:rPr lang="en-US" sz="2400" dirty="0" smtClean="0"/>
              <a:t>The request for supplemental examination must be made by the patent owner.</a:t>
            </a:r>
          </a:p>
          <a:p>
            <a:r>
              <a:rPr lang="en-US" sz="2400" dirty="0" smtClean="0"/>
              <a:t>Only the patent owner may participate in the supplemental examination and following ex parte reexamination.</a:t>
            </a:r>
          </a:p>
          <a:p>
            <a:r>
              <a:rPr lang="en-US" sz="2400" dirty="0" smtClean="0"/>
              <a:t>Each request may include up to 10 items of information.</a:t>
            </a:r>
          </a:p>
          <a:p>
            <a:r>
              <a:rPr lang="en-US" sz="2400" dirty="0" smtClean="0"/>
              <a:t>Request must explain how each item of information is relevant to each aspect of the patent to be examined </a:t>
            </a:r>
          </a:p>
          <a:p>
            <a:r>
              <a:rPr lang="en-US" sz="2400" dirty="0" smtClean="0"/>
              <a:t>The cost would be $5,180 for the initial request and $16,120 for the ex parte reexamination. Both must be paid at the time of the initial request but the $16,120 is refunded if no reexamination.</a:t>
            </a:r>
          </a:p>
          <a:p>
            <a:endParaRPr lang="en-US" sz="2200" dirty="0" smtClean="0">
              <a:latin typeface="Arial" pitchFamily="34" charset="0"/>
              <a:cs typeface="Arial" pitchFamily="34" charset="0"/>
            </a:endParaRP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22</a:t>
            </a:fld>
            <a:endParaRPr lang="en-US"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sz="2800" dirty="0" smtClean="0">
                <a:solidFill>
                  <a:srgbClr val="0070C0"/>
                </a:solidFill>
              </a:rPr>
              <a:t>Section 18. Transitional Post Grant Review Programs for Business Methods</a:t>
            </a:r>
            <a:endParaRPr lang="en-US" sz="2800" dirty="0"/>
          </a:p>
        </p:txBody>
      </p:sp>
      <p:sp>
        <p:nvSpPr>
          <p:cNvPr id="3" name="Content Placeholder 2"/>
          <p:cNvSpPr>
            <a:spLocks noGrp="1"/>
          </p:cNvSpPr>
          <p:nvPr>
            <p:ph idx="1"/>
          </p:nvPr>
        </p:nvSpPr>
        <p:spPr>
          <a:xfrm>
            <a:off x="457200" y="2209800"/>
            <a:ext cx="8229600" cy="3916363"/>
          </a:xfrm>
        </p:spPr>
        <p:txBody>
          <a:bodyPr>
            <a:normAutofit fontScale="92500"/>
          </a:bodyPr>
          <a:lstStyle/>
          <a:p>
            <a:r>
              <a:rPr lang="en-US" sz="2200" dirty="0" smtClean="0">
                <a:latin typeface="Arial" pitchFamily="34" charset="0"/>
                <a:cs typeface="Arial" pitchFamily="34" charset="0"/>
              </a:rPr>
              <a:t>Effective September 16, 2012 </a:t>
            </a:r>
          </a:p>
          <a:p>
            <a:r>
              <a:rPr lang="en-US" sz="2200" dirty="0" smtClean="0">
                <a:latin typeface="Arial" pitchFamily="34" charset="0"/>
                <a:cs typeface="Arial" pitchFamily="34" charset="0"/>
              </a:rPr>
              <a:t>Applies to any covered business method patent issued before, on, or after that effective date.</a:t>
            </a:r>
          </a:p>
          <a:p>
            <a:r>
              <a:rPr lang="en-US" sz="2200" dirty="0" smtClean="0">
                <a:latin typeface="Arial" pitchFamily="34" charset="0"/>
                <a:cs typeface="Arial" pitchFamily="34" charset="0"/>
              </a:rPr>
              <a:t>Transitional proceeding employs the standards and procedures of post grant review with some exceptions, for example the 9 month time limit of 35 USC 321(c) does not apply.</a:t>
            </a:r>
          </a:p>
          <a:p>
            <a:r>
              <a:rPr lang="en-US" sz="2200" dirty="0" smtClean="0">
                <a:latin typeface="Arial" pitchFamily="34" charset="0"/>
                <a:cs typeface="Arial" pitchFamily="34" charset="0"/>
              </a:rPr>
              <a:t>The first post grant review filings will be Transitional Post Grant Review of Business Method patents. </a:t>
            </a:r>
          </a:p>
          <a:p>
            <a:pPr lvl="1"/>
            <a:r>
              <a:rPr lang="en-US" sz="2200" dirty="0" smtClean="0">
                <a:latin typeface="Arial" pitchFamily="34" charset="0"/>
                <a:cs typeface="Arial" pitchFamily="34" charset="0"/>
              </a:rPr>
              <a:t>Regular Post Grant Review filings do not begin until first inventor to file patents begin to issue (from applications filed on or after March 16, 2013). </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23</a:t>
            </a:fld>
            <a:endParaRPr lang="en-US"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sz="2800" dirty="0" smtClean="0">
                <a:solidFill>
                  <a:srgbClr val="0070C0"/>
                </a:solidFill>
              </a:rPr>
              <a:t>Section 18. Transitional Post Grant Review Programs for Business Methods</a:t>
            </a:r>
            <a:endParaRPr lang="en-US" sz="2800" dirty="0"/>
          </a:p>
        </p:txBody>
      </p:sp>
      <p:sp>
        <p:nvSpPr>
          <p:cNvPr id="3" name="Content Placeholder 2"/>
          <p:cNvSpPr>
            <a:spLocks noGrp="1"/>
          </p:cNvSpPr>
          <p:nvPr>
            <p:ph idx="1"/>
          </p:nvPr>
        </p:nvSpPr>
        <p:spPr>
          <a:xfrm>
            <a:off x="457200" y="2209800"/>
            <a:ext cx="8229600" cy="3916363"/>
          </a:xfrm>
        </p:spPr>
        <p:txBody>
          <a:bodyPr>
            <a:noAutofit/>
          </a:bodyPr>
          <a:lstStyle/>
          <a:p>
            <a:r>
              <a:rPr lang="en-US" sz="2200" dirty="0" smtClean="0"/>
              <a:t>Defendants charged with patent infringement of a "covered business method patent" can file a petition for a "transitional post-grant review proceeding" in an 8-year window of time beginning one year but prior to 8 years after regulations take effect. </a:t>
            </a:r>
          </a:p>
          <a:p>
            <a:r>
              <a:rPr lang="en-US" sz="2200" dirty="0" smtClean="0"/>
              <a:t>Petitioners do not have to show "reasonable likelihood that the petitioner would prevail."</a:t>
            </a:r>
          </a:p>
          <a:p>
            <a:r>
              <a:rPr lang="en-US" sz="2200" dirty="0" smtClean="0"/>
              <a:t>This proceeding can be used as a ground to stay a civil action.</a:t>
            </a:r>
          </a:p>
          <a:p>
            <a:r>
              <a:rPr lang="en-US" sz="2200" dirty="0" smtClean="0"/>
              <a:t>Petitioners prevented from raising, at trial, issues </a:t>
            </a:r>
            <a:r>
              <a:rPr lang="en-US" sz="2200" b="1" i="1" dirty="0" smtClean="0"/>
              <a:t>actually raised </a:t>
            </a:r>
            <a:r>
              <a:rPr lang="en-US" sz="2200" dirty="0" smtClean="0"/>
              <a:t>in the proceeding (not all issues that "could have been raised").</a:t>
            </a:r>
          </a:p>
          <a:p>
            <a:r>
              <a:rPr lang="en-US" sz="2200" dirty="0" smtClean="0"/>
              <a:t>Proposed fees for filing a petition for covered business method patent review would be: $35,800 to review of 20 or less claims .</a:t>
            </a:r>
          </a:p>
          <a:p>
            <a:endParaRPr lang="en-US" sz="2200"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24</a:t>
            </a:fld>
            <a:endParaRPr lang="en-US"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534400" cy="609600"/>
          </a:xfrm>
        </p:spPr>
        <p:txBody>
          <a:bodyPr>
            <a:noAutofit/>
          </a:bodyPr>
          <a:lstStyle/>
          <a:p>
            <a:r>
              <a:rPr lang="en-US" sz="2200" dirty="0" smtClean="0">
                <a:solidFill>
                  <a:srgbClr val="0070C0"/>
                </a:solidFill>
              </a:rPr>
              <a:t>Sect. 18. Transitional Post Grant Review Programs for Business Methods</a:t>
            </a:r>
            <a:endParaRPr lang="en-US" sz="2200" dirty="0"/>
          </a:p>
        </p:txBody>
      </p:sp>
      <p:sp>
        <p:nvSpPr>
          <p:cNvPr id="3" name="Content Placeholder 2"/>
          <p:cNvSpPr>
            <a:spLocks noGrp="1"/>
          </p:cNvSpPr>
          <p:nvPr>
            <p:ph idx="1"/>
          </p:nvPr>
        </p:nvSpPr>
        <p:spPr>
          <a:xfrm>
            <a:off x="457200" y="1828800"/>
            <a:ext cx="8229600" cy="4495800"/>
          </a:xfrm>
        </p:spPr>
        <p:txBody>
          <a:bodyPr>
            <a:noAutofit/>
          </a:bodyPr>
          <a:lstStyle/>
          <a:p>
            <a:r>
              <a:rPr lang="en-US" sz="2000" dirty="0" smtClean="0"/>
              <a:t>Definition from Section 18(d)(1) –</a:t>
            </a:r>
          </a:p>
          <a:p>
            <a:pPr lvl="1"/>
            <a:r>
              <a:rPr lang="en-US" sz="2000" dirty="0" smtClean="0"/>
              <a:t>Covered business method patents: (1) claim a method or corresponding apparatus for performing data processing or other operations used in the practice, administration, or management of a financial product or service; and (2) are not</a:t>
            </a:r>
            <a:r>
              <a:rPr lang="en-US" sz="2000" i="1" dirty="0" smtClean="0"/>
              <a:t> </a:t>
            </a:r>
            <a:r>
              <a:rPr lang="en-US" sz="2000" dirty="0" smtClean="0"/>
              <a:t>"technological inventions”. </a:t>
            </a:r>
          </a:p>
          <a:p>
            <a:endParaRPr lang="en-US" sz="2000" dirty="0" smtClean="0"/>
          </a:p>
          <a:p>
            <a:r>
              <a:rPr lang="en-US" sz="2000" dirty="0" smtClean="0"/>
              <a:t>USPTO notice of proposed rulemaking says the patents subject to covered business method patent review will be typically classifiable in Class 705. </a:t>
            </a:r>
          </a:p>
          <a:p>
            <a:pPr lvl="1"/>
            <a:r>
              <a:rPr lang="en-US" sz="2000" dirty="0" smtClean="0"/>
              <a:t>“This is the generic class for apparatus and corresponding methods for performing </a:t>
            </a:r>
            <a:r>
              <a:rPr lang="en-US" sz="2000" u="sng" dirty="0" smtClean="0"/>
              <a:t>data processing</a:t>
            </a:r>
            <a:r>
              <a:rPr lang="en-US" sz="2000" dirty="0" smtClean="0"/>
              <a:t> operations, in which there is a significant change in the data or for performing </a:t>
            </a:r>
            <a:r>
              <a:rPr lang="en-US" sz="2000" u="sng" dirty="0" smtClean="0"/>
              <a:t>calculation operations</a:t>
            </a:r>
            <a:r>
              <a:rPr lang="en-US" sz="2000" dirty="0" smtClean="0"/>
              <a:t> wherein the apparatus or method is uniquely designed for or utilized in the </a:t>
            </a:r>
            <a:r>
              <a:rPr lang="en-US" sz="2000" u="sng" dirty="0" smtClean="0"/>
              <a:t>practice</a:t>
            </a:r>
            <a:r>
              <a:rPr lang="en-US" sz="2000" dirty="0" smtClean="0"/>
              <a:t>, </a:t>
            </a:r>
            <a:r>
              <a:rPr lang="en-US" sz="2000" u="sng" dirty="0" smtClean="0"/>
              <a:t>administration</a:t>
            </a:r>
            <a:r>
              <a:rPr lang="en-US" sz="2000" dirty="0" smtClean="0"/>
              <a:t>, or </a:t>
            </a:r>
            <a:r>
              <a:rPr lang="en-US" sz="2000" u="sng" dirty="0" smtClean="0"/>
              <a:t>management</a:t>
            </a:r>
            <a:r>
              <a:rPr lang="en-US" sz="2000" dirty="0" smtClean="0"/>
              <a:t> of an </a:t>
            </a:r>
            <a:r>
              <a:rPr lang="en-US" sz="2000" u="sng" dirty="0" smtClean="0"/>
              <a:t>enterprise</a:t>
            </a:r>
            <a:r>
              <a:rPr lang="en-US" sz="2000" dirty="0" smtClean="0"/>
              <a:t>, or in the processing of financial data....” (quoted in part): </a:t>
            </a:r>
            <a:endParaRPr lang="en-US" sz="2000"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25</a:t>
            </a:fld>
            <a:endParaRPr lang="en-US"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534400" cy="533400"/>
          </a:xfrm>
        </p:spPr>
        <p:txBody>
          <a:bodyPr>
            <a:noAutofit/>
          </a:bodyPr>
          <a:lstStyle/>
          <a:p>
            <a:r>
              <a:rPr lang="en-US" sz="2200" dirty="0" smtClean="0">
                <a:solidFill>
                  <a:srgbClr val="0070C0"/>
                </a:solidFill>
              </a:rPr>
              <a:t>Sect. 18. Transitional Post Grant Review Programs for Business Methods</a:t>
            </a:r>
            <a:endParaRPr lang="en-US" sz="2200" dirty="0"/>
          </a:p>
        </p:txBody>
      </p:sp>
      <p:sp>
        <p:nvSpPr>
          <p:cNvPr id="3" name="Content Placeholder 2"/>
          <p:cNvSpPr>
            <a:spLocks noGrp="1"/>
          </p:cNvSpPr>
          <p:nvPr>
            <p:ph idx="1"/>
          </p:nvPr>
        </p:nvSpPr>
        <p:spPr>
          <a:xfrm>
            <a:off x="457200" y="1752601"/>
            <a:ext cx="8382000" cy="4191000"/>
          </a:xfrm>
        </p:spPr>
        <p:txBody>
          <a:bodyPr>
            <a:normAutofit fontScale="92500" lnSpcReduction="20000"/>
          </a:bodyPr>
          <a:lstStyle/>
          <a:p>
            <a:r>
              <a:rPr lang="en-US" sz="2800" dirty="0" smtClean="0">
                <a:latin typeface="+mj-lt"/>
                <a:cs typeface="Arial" pitchFamily="34" charset="0"/>
              </a:rPr>
              <a:t>Compared to inter </a:t>
            </a:r>
            <a:r>
              <a:rPr lang="en-US" sz="2800" dirty="0" err="1" smtClean="0">
                <a:latin typeface="+mj-lt"/>
                <a:cs typeface="Arial" pitchFamily="34" charset="0"/>
              </a:rPr>
              <a:t>partes</a:t>
            </a:r>
            <a:r>
              <a:rPr lang="en-US" sz="2800" dirty="0" smtClean="0">
                <a:latin typeface="+mj-lt"/>
                <a:cs typeface="Arial" pitchFamily="34" charset="0"/>
              </a:rPr>
              <a:t> reexamination, grounds for requesting review may be broader </a:t>
            </a:r>
          </a:p>
          <a:p>
            <a:pPr lvl="1"/>
            <a:r>
              <a:rPr lang="en-US" sz="2400" dirty="0" smtClean="0">
                <a:latin typeface="+mj-lt"/>
                <a:cs typeface="Arial" pitchFamily="34" charset="0"/>
              </a:rPr>
              <a:t>Subject matter eligibility</a:t>
            </a:r>
          </a:p>
          <a:p>
            <a:pPr lvl="1"/>
            <a:r>
              <a:rPr lang="en-US" sz="2400" dirty="0" smtClean="0">
                <a:latin typeface="+mj-lt"/>
                <a:cs typeface="Arial" pitchFamily="34" charset="0"/>
              </a:rPr>
              <a:t>New patents can be challenged based on prior art defined by the new first inventor to file system.</a:t>
            </a:r>
          </a:p>
          <a:p>
            <a:pPr lvl="1"/>
            <a:r>
              <a:rPr lang="en-US" sz="2400" dirty="0" smtClean="0">
                <a:latin typeface="+mj-lt"/>
                <a:cs typeface="Arial" pitchFamily="34" charset="0"/>
              </a:rPr>
              <a:t>Old patents can be challenged based on non-published evidence of knowledge or use prior to the alleged invention in categories of prior art from the old first to invent system. </a:t>
            </a:r>
          </a:p>
          <a:p>
            <a:pPr lvl="2"/>
            <a:r>
              <a:rPr lang="en-US" sz="2200" dirty="0" smtClean="0">
                <a:latin typeface="+mj-lt"/>
                <a:cs typeface="Arial" pitchFamily="34" charset="0"/>
              </a:rPr>
              <a:t>old section 102(a) prior art showing the invention was known or used by others in this country, before the invention by the applicant; or </a:t>
            </a:r>
          </a:p>
          <a:p>
            <a:pPr lvl="2"/>
            <a:r>
              <a:rPr lang="en-US" sz="2200" dirty="0" smtClean="0">
                <a:latin typeface="+mj-lt"/>
                <a:cs typeface="Arial" pitchFamily="34" charset="0"/>
              </a:rPr>
              <a:t>Prior art that (I) discloses the invention more than 1 year before the date of the application for patent in the United States; and (II) would be prior art under old section 102(a) if made by another. </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26</a:t>
            </a:fld>
            <a:endParaRPr lang="en-US"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229600" cy="1143000"/>
          </a:xfrm>
        </p:spPr>
        <p:txBody>
          <a:bodyPr/>
          <a:lstStyle/>
          <a:p>
            <a:r>
              <a:rPr lang="en-US" b="1" dirty="0" smtClean="0">
                <a:solidFill>
                  <a:schemeClr val="bg2">
                    <a:lumMod val="10000"/>
                  </a:schemeClr>
                </a:solidFill>
              </a:rPr>
              <a:t>GRAZIE</a:t>
            </a:r>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27</a:t>
            </a:fld>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90600"/>
          </a:xfrm>
        </p:spPr>
        <p:txBody>
          <a:bodyPr/>
          <a:lstStyle/>
          <a:p>
            <a:r>
              <a:rPr lang="en-US" dirty="0" smtClean="0">
                <a:solidFill>
                  <a:srgbClr val="0070C0"/>
                </a:solidFill>
              </a:rPr>
              <a:t>Section 5. Prior User Rights</a:t>
            </a:r>
            <a:endParaRPr lang="en-US" dirty="0"/>
          </a:p>
        </p:txBody>
      </p:sp>
      <p:sp>
        <p:nvSpPr>
          <p:cNvPr id="3" name="Content Placeholder 2"/>
          <p:cNvSpPr>
            <a:spLocks noGrp="1"/>
          </p:cNvSpPr>
          <p:nvPr>
            <p:ph idx="1"/>
          </p:nvPr>
        </p:nvSpPr>
        <p:spPr>
          <a:xfrm>
            <a:off x="457200" y="2209800"/>
            <a:ext cx="8229600" cy="3916363"/>
          </a:xfrm>
        </p:spPr>
        <p:txBody>
          <a:bodyPr>
            <a:normAutofit fontScale="92500" lnSpcReduction="20000"/>
          </a:bodyPr>
          <a:lstStyle/>
          <a:p>
            <a:r>
              <a:rPr lang="en-US" dirty="0" smtClean="0"/>
              <a:t>35 USC Sec. 273 - Prior user rights cover all technologies, not merely business method claims</a:t>
            </a:r>
          </a:p>
          <a:p>
            <a:r>
              <a:rPr lang="en-US" dirty="0" smtClean="0"/>
              <a:t>Prior user rights are a defense to infringement based on earlier commercial use of a process or instrumentality used in manufacturing or other commercial process.</a:t>
            </a:r>
          </a:p>
          <a:p>
            <a:r>
              <a:rPr lang="en-US" dirty="0" smtClean="0"/>
              <a:t>Applies to internal commercial use or arm’s length sale of the end result of the commercial use. </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3</a:t>
            </a:fld>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solidFill>
                  <a:srgbClr val="0070C0"/>
                </a:solidFill>
              </a:rPr>
              <a:t>Section 5. Prior User Rights</a:t>
            </a:r>
            <a:endParaRPr lang="en-US" dirty="0"/>
          </a:p>
        </p:txBody>
      </p:sp>
      <p:sp>
        <p:nvSpPr>
          <p:cNvPr id="3" name="Content Placeholder 2"/>
          <p:cNvSpPr>
            <a:spLocks noGrp="1"/>
          </p:cNvSpPr>
          <p:nvPr>
            <p:ph idx="1"/>
          </p:nvPr>
        </p:nvSpPr>
        <p:spPr>
          <a:xfrm>
            <a:off x="457200" y="2209800"/>
            <a:ext cx="8229600" cy="3916363"/>
          </a:xfrm>
        </p:spPr>
        <p:txBody>
          <a:bodyPr>
            <a:normAutofit fontScale="92500" lnSpcReduction="10000"/>
          </a:bodyPr>
          <a:lstStyle/>
          <a:p>
            <a:r>
              <a:rPr lang="en-US" sz="2600" dirty="0" smtClean="0">
                <a:latin typeface="Arial" pitchFamily="34" charset="0"/>
                <a:cs typeface="Arial" pitchFamily="34" charset="0"/>
              </a:rPr>
              <a:t>The accused infringer must prove </a:t>
            </a:r>
          </a:p>
          <a:p>
            <a:pPr lvl="1"/>
            <a:r>
              <a:rPr lang="en-US" sz="2600" dirty="0" smtClean="0">
                <a:latin typeface="Arial" pitchFamily="34" charset="0"/>
                <a:cs typeface="Arial" pitchFamily="34" charset="0"/>
              </a:rPr>
              <a:t>It (or its predecessor in interest based on limited transfer rights) began to commercially use the invention in the US, at least one year before the earlier of (1) the patent’s effective filing date or (2) the date the patentee publicly disclosed the invention under 35 USC Sec. 102(b).</a:t>
            </a:r>
          </a:p>
          <a:p>
            <a:pPr lvl="1"/>
            <a:r>
              <a:rPr lang="en-US" sz="2600" dirty="0" smtClean="0">
                <a:latin typeface="Arial" pitchFamily="34" charset="0"/>
                <a:cs typeface="Arial" pitchFamily="34" charset="0"/>
              </a:rPr>
              <a:t>Prior user’s version must be created independently and without derivation from the patentee’s version.</a:t>
            </a:r>
          </a:p>
          <a:p>
            <a:pPr lvl="1"/>
            <a:r>
              <a:rPr lang="en-US" sz="2600" dirty="0" smtClean="0">
                <a:latin typeface="Arial" pitchFamily="34" charset="0"/>
                <a:cs typeface="Arial" pitchFamily="34" charset="0"/>
              </a:rPr>
              <a:t>The use was in good faith.</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4</a:t>
            </a:fld>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solidFill>
                  <a:srgbClr val="0070C0"/>
                </a:solidFill>
              </a:rPr>
              <a:t>Section 5. Prior User Rights</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Cannot assert the defense if the claimed invention was, at the time the invention was made, owned or subject to an obligation of assignment to a university. </a:t>
            </a:r>
          </a:p>
          <a:p>
            <a:r>
              <a:rPr lang="en-US" dirty="0" smtClean="0"/>
              <a:t>An infringer failing to show a reasonable basis for asserting the defense is liable for attorneys fees.</a:t>
            </a:r>
            <a:endParaRPr lang="en-US" sz="3600" dirty="0" smtClean="0"/>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5</a:t>
            </a:fld>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solidFill>
                  <a:srgbClr val="0070C0"/>
                </a:solidFill>
              </a:rPr>
              <a:t>Section 17. Advice of Counsel</a:t>
            </a:r>
            <a:endParaRPr lang="en-US" dirty="0"/>
          </a:p>
        </p:txBody>
      </p:sp>
      <p:sp>
        <p:nvSpPr>
          <p:cNvPr id="3" name="Content Placeholder 2"/>
          <p:cNvSpPr>
            <a:spLocks noGrp="1"/>
          </p:cNvSpPr>
          <p:nvPr>
            <p:ph idx="1"/>
          </p:nvPr>
        </p:nvSpPr>
        <p:spPr>
          <a:xfrm>
            <a:off x="457200" y="2209800"/>
            <a:ext cx="8229600" cy="3916363"/>
          </a:xfrm>
        </p:spPr>
        <p:txBody>
          <a:bodyPr>
            <a:normAutofit fontScale="92500" lnSpcReduction="10000"/>
          </a:bodyPr>
          <a:lstStyle/>
          <a:p>
            <a:r>
              <a:rPr lang="en-US" sz="2600" dirty="0" smtClean="0"/>
              <a:t>35 USC 298</a:t>
            </a:r>
          </a:p>
          <a:p>
            <a:pPr lvl="1"/>
            <a:r>
              <a:rPr lang="en-US" sz="2600" dirty="0" smtClean="0"/>
              <a:t>Failure to obtain legal advice with respect to allegedly infringed patents or failure to present this advice to a court or jury cannot be used to prove willful infringement or that the infringer intended to induce infringement.</a:t>
            </a:r>
          </a:p>
          <a:p>
            <a:pPr lvl="1"/>
            <a:r>
              <a:rPr lang="en-US" sz="2600" dirty="0" smtClean="0"/>
              <a:t>Follows current case law (</a:t>
            </a:r>
            <a:r>
              <a:rPr lang="en-US" sz="2600" i="1" dirty="0" smtClean="0"/>
              <a:t>In re Seagate Technology</a:t>
            </a:r>
            <a:r>
              <a:rPr lang="en-US" sz="2600" dirty="0" smtClean="0"/>
              <a:t>)</a:t>
            </a:r>
            <a:r>
              <a:rPr lang="en-US" sz="2600" i="1" dirty="0" smtClean="0"/>
              <a:t> </a:t>
            </a:r>
            <a:r>
              <a:rPr lang="en-US" sz="2600" dirty="0" smtClean="0"/>
              <a:t>except it expands the case law to prevent using these facts to prove the alleged infringer intended to induce infringement. </a:t>
            </a:r>
            <a:r>
              <a:rPr lang="en-US" dirty="0" smtClean="0"/>
              <a:t/>
            </a:r>
            <a:br>
              <a:rPr lang="en-US" dirty="0" smtClean="0"/>
            </a:br>
            <a:endParaRPr lang="en-US" dirty="0" smtClean="0"/>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6</a:t>
            </a:fld>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solidFill>
                  <a:srgbClr val="0070C0"/>
                </a:solidFill>
              </a:rPr>
              <a:t>Section 16. Marking </a:t>
            </a:r>
            <a:endParaRPr lang="en-US" dirty="0"/>
          </a:p>
        </p:txBody>
      </p:sp>
      <p:sp>
        <p:nvSpPr>
          <p:cNvPr id="3" name="Content Placeholder 2"/>
          <p:cNvSpPr>
            <a:spLocks noGrp="1"/>
          </p:cNvSpPr>
          <p:nvPr>
            <p:ph idx="1"/>
          </p:nvPr>
        </p:nvSpPr>
        <p:spPr>
          <a:xfrm>
            <a:off x="457200" y="2209800"/>
            <a:ext cx="8229600" cy="3916363"/>
          </a:xfrm>
        </p:spPr>
        <p:txBody>
          <a:bodyPr>
            <a:normAutofit fontScale="92500" lnSpcReduction="10000"/>
          </a:bodyPr>
          <a:lstStyle/>
          <a:p>
            <a:r>
              <a:rPr lang="en-US" sz="2600" dirty="0" smtClean="0"/>
              <a:t>False Marking</a:t>
            </a:r>
          </a:p>
          <a:p>
            <a:pPr lvl="1"/>
            <a:r>
              <a:rPr lang="en-US" sz="2600" dirty="0" smtClean="0"/>
              <a:t>Only the US may sue for the statutory penalty of $500 per offense</a:t>
            </a:r>
          </a:p>
          <a:p>
            <a:pPr lvl="1"/>
            <a:r>
              <a:rPr lang="en-US" sz="2600" dirty="0" smtClean="0"/>
              <a:t>A person who suffered competitive injury can sue for recovery of damages to compensate for the injury</a:t>
            </a:r>
          </a:p>
          <a:p>
            <a:pPr lvl="1"/>
            <a:r>
              <a:rPr lang="en-US" sz="2600" dirty="0" smtClean="0"/>
              <a:t>Marking a product with an expired patent number is not a violation</a:t>
            </a:r>
          </a:p>
          <a:p>
            <a:r>
              <a:rPr lang="en-US" sz="2600" dirty="0" smtClean="0"/>
              <a:t>Virtual marking - Patentee may mark an article with “Patent” or “Pat.” with a link to free website associating the article with the patent number.</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7</a:t>
            </a:fld>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solidFill>
                  <a:srgbClr val="0070C0"/>
                </a:solidFill>
              </a:rPr>
              <a:t>Section 15. Best Mode</a:t>
            </a:r>
            <a:endParaRPr lang="en-US" dirty="0"/>
          </a:p>
        </p:txBody>
      </p:sp>
      <p:sp>
        <p:nvSpPr>
          <p:cNvPr id="3" name="Content Placeholder 2"/>
          <p:cNvSpPr>
            <a:spLocks noGrp="1"/>
          </p:cNvSpPr>
          <p:nvPr>
            <p:ph idx="1"/>
          </p:nvPr>
        </p:nvSpPr>
        <p:spPr>
          <a:xfrm>
            <a:off x="457200" y="2209800"/>
            <a:ext cx="8229600" cy="3916363"/>
          </a:xfrm>
        </p:spPr>
        <p:txBody>
          <a:bodyPr>
            <a:normAutofit fontScale="92500" lnSpcReduction="10000"/>
          </a:bodyPr>
          <a:lstStyle/>
          <a:p>
            <a:r>
              <a:rPr lang="en-US" sz="2400" dirty="0" smtClean="0">
                <a:latin typeface="Arial" pitchFamily="34" charset="0"/>
                <a:cs typeface="Arial" pitchFamily="34" charset="0"/>
              </a:rPr>
              <a:t>35 USC 282 no longer permits failure to disclose best mode as a ground for invalidity or unenforceability</a:t>
            </a:r>
          </a:p>
          <a:p>
            <a:r>
              <a:rPr lang="en-US" sz="2400" dirty="0" smtClean="0">
                <a:latin typeface="Arial" pitchFamily="34" charset="0"/>
                <a:cs typeface="Arial" pitchFamily="34" charset="0"/>
              </a:rPr>
              <a:t>However, 35 USC 112 still contains a best mode requirement</a:t>
            </a:r>
          </a:p>
          <a:p>
            <a:r>
              <a:rPr lang="en-US" sz="2400" dirty="0" smtClean="0">
                <a:latin typeface="Arial" pitchFamily="34" charset="0"/>
                <a:cs typeface="Arial" pitchFamily="34" charset="0"/>
              </a:rPr>
              <a:t>USPTO can still examine an application for failure to disclose best mode (Sept. 20, 2011 USPTO Memorandum).</a:t>
            </a:r>
          </a:p>
          <a:p>
            <a:r>
              <a:rPr lang="en-US" sz="2400" dirty="0" smtClean="0">
                <a:latin typeface="Arial" pitchFamily="34" charset="0"/>
                <a:cs typeface="Arial" pitchFamily="34" charset="0"/>
              </a:rPr>
              <a:t>Effect on foreign priority claims may differ from effect on US priority claims. </a:t>
            </a:r>
          </a:p>
          <a:p>
            <a:pPr lvl="1"/>
            <a:r>
              <a:rPr lang="en-US" sz="2000" dirty="0" smtClean="0">
                <a:latin typeface="Arial" pitchFamily="34" charset="0"/>
                <a:cs typeface="Arial" pitchFamily="34" charset="0"/>
              </a:rPr>
              <a:t>35 USC 119(e)(1) and 120 amended to remove best mode requirement. However, effect on 35 USC 119(a) to (d) is unclear. </a:t>
            </a:r>
          </a:p>
          <a:p>
            <a:r>
              <a:rPr lang="en-US" sz="2400" dirty="0" smtClean="0">
                <a:latin typeface="Arial" pitchFamily="34" charset="0"/>
                <a:cs typeface="Arial" pitchFamily="34" charset="0"/>
              </a:rPr>
              <a:t>May increase the value of trade secret protection for inventions kept secret while being commercially exploited.</a:t>
            </a:r>
          </a:p>
          <a:p>
            <a:endParaRPr lang="en-US"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8</a:t>
            </a:fld>
            <a:endParaRPr lang="en-US"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normAutofit/>
          </a:bodyPr>
          <a:lstStyle/>
          <a:p>
            <a:r>
              <a:rPr lang="en-US" sz="3200" dirty="0" smtClean="0">
                <a:solidFill>
                  <a:srgbClr val="0070C0"/>
                </a:solidFill>
              </a:rPr>
              <a:t>Effective 12 Months From Enactment</a:t>
            </a:r>
            <a:endParaRPr lang="en-US" sz="3200" dirty="0"/>
          </a:p>
        </p:txBody>
      </p:sp>
      <p:sp>
        <p:nvSpPr>
          <p:cNvPr id="5" name="Rounded Rectangle 4"/>
          <p:cNvSpPr/>
          <p:nvPr/>
        </p:nvSpPr>
        <p:spPr>
          <a:xfrm>
            <a:off x="152400" y="166687"/>
            <a:ext cx="8861425" cy="6538913"/>
          </a:xfrm>
          <a:prstGeom prst="roundRect">
            <a:avLst>
              <a:gd name="adj" fmla="val 4929"/>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6" name="Picture 16" descr="weblogo.bmp"/>
          <p:cNvPicPr>
            <a:picLocks noChangeAspect="1"/>
          </p:cNvPicPr>
          <p:nvPr/>
        </p:nvPicPr>
        <p:blipFill>
          <a:blip r:embed="rId2" cstate="print"/>
          <a:srcRect/>
          <a:stretch>
            <a:fillRect/>
          </a:stretch>
        </p:blipFill>
        <p:spPr bwMode="auto">
          <a:xfrm>
            <a:off x="228600" y="304799"/>
            <a:ext cx="4714875" cy="685801"/>
          </a:xfrm>
          <a:prstGeom prst="rect">
            <a:avLst/>
          </a:prstGeom>
          <a:noFill/>
          <a:ln w="9525">
            <a:noFill/>
            <a:miter lim="800000"/>
            <a:headEnd/>
            <a:tailEnd/>
          </a:ln>
        </p:spPr>
      </p:pic>
      <p:sp>
        <p:nvSpPr>
          <p:cNvPr id="7" name="Footer Placeholder 2"/>
          <p:cNvSpPr>
            <a:spLocks noGrp="1"/>
          </p:cNvSpPr>
          <p:nvPr>
            <p:ph type="ftr" sz="quarter" idx="11"/>
          </p:nvPr>
        </p:nvSpPr>
        <p:spPr>
          <a:xfrm>
            <a:off x="7620000" y="6172200"/>
            <a:ext cx="1295400" cy="457200"/>
          </a:xfrm>
        </p:spPr>
        <p:txBody>
          <a:bodyPr/>
          <a:lstStyle>
            <a:lvl1pPr eaLnBrk="1" fontAlgn="auto" latinLnBrk="0" hangingPunct="1">
              <a:spcBef>
                <a:spcPts val="0"/>
              </a:spcBef>
              <a:spcAft>
                <a:spcPts val="0"/>
              </a:spcAft>
              <a:defRPr kumimoji="0" sz="1400">
                <a:solidFill>
                  <a:schemeClr val="tx2"/>
                </a:solidFill>
                <a:latin typeface="+mn-lt"/>
              </a:defRPr>
            </a:lvl1pPr>
          </a:lstStyle>
          <a:p>
            <a:pPr>
              <a:defRPr/>
            </a:pPr>
            <a:r>
              <a:rPr lang="en-US" dirty="0"/>
              <a:t>© AIPLA 2012</a:t>
            </a:r>
          </a:p>
        </p:txBody>
      </p:sp>
      <p:sp>
        <p:nvSpPr>
          <p:cNvPr id="9" name="Rectangle 8"/>
          <p:cNvSpPr/>
          <p:nvPr/>
        </p:nvSpPr>
        <p:spPr>
          <a:xfrm>
            <a:off x="457200" y="6248400"/>
            <a:ext cx="312906" cy="369332"/>
          </a:xfrm>
          <a:prstGeom prst="rect">
            <a:avLst/>
          </a:prstGeom>
        </p:spPr>
        <p:txBody>
          <a:bodyPr wrap="none">
            <a:spAutoFit/>
          </a:bodyPr>
          <a:lstStyle/>
          <a:p>
            <a:fld id="{FA66E41A-EA70-4825-B94B-9060A1DF105F}" type="slidenum">
              <a:rPr lang="en-US" smtClean="0">
                <a:latin typeface="Arial" pitchFamily="34" charset="0"/>
                <a:cs typeface="Arial" pitchFamily="34" charset="0"/>
              </a:rPr>
              <a:pPr/>
              <a:t>9</a:t>
            </a:fld>
            <a:endParaRPr lang="en-US" dirty="0">
              <a:latin typeface="Arial" pitchFamily="34" charset="0"/>
              <a:cs typeface="Arial" pitchFamily="34" charset="0"/>
            </a:endParaRPr>
          </a:p>
        </p:txBody>
      </p:sp>
      <p:graphicFrame>
        <p:nvGraphicFramePr>
          <p:cNvPr id="11" name="Table 10"/>
          <p:cNvGraphicFramePr>
            <a:graphicFrameLocks noGrp="1"/>
          </p:cNvGraphicFramePr>
          <p:nvPr/>
        </p:nvGraphicFramePr>
        <p:xfrm>
          <a:off x="533400" y="1737360"/>
          <a:ext cx="8077200" cy="4206240"/>
        </p:xfrm>
        <a:graphic>
          <a:graphicData uri="http://schemas.openxmlformats.org/drawingml/2006/table">
            <a:tbl>
              <a:tblPr firstRow="1" bandRow="1">
                <a:tableStyleId>{5C22544A-7EE6-4342-B048-85BDC9FD1C3A}</a:tableStyleId>
              </a:tblPr>
              <a:tblGrid>
                <a:gridCol w="4038600"/>
                <a:gridCol w="4038600"/>
              </a:tblGrid>
              <a:tr h="370840">
                <a:tc>
                  <a:txBody>
                    <a:bodyPr/>
                    <a:lstStyle/>
                    <a:p>
                      <a:r>
                        <a:rPr lang="en-US" sz="2000" dirty="0" smtClean="0"/>
                        <a:t>Change</a:t>
                      </a:r>
                      <a:endParaRPr lang="en-US" sz="2000" dirty="0"/>
                    </a:p>
                  </a:txBody>
                  <a:tcPr/>
                </a:tc>
                <a:tc>
                  <a:txBody>
                    <a:bodyPr/>
                    <a:lstStyle/>
                    <a:p>
                      <a:r>
                        <a:rPr lang="en-US" sz="2000" dirty="0" smtClean="0"/>
                        <a:t>Applies to</a:t>
                      </a:r>
                      <a:endParaRPr lang="en-US" sz="2000" dirty="0"/>
                    </a:p>
                  </a:txBody>
                  <a:tcPr/>
                </a:tc>
              </a:tr>
              <a:tr h="370840">
                <a:tc>
                  <a:txBody>
                    <a:bodyPr/>
                    <a:lstStyle/>
                    <a:p>
                      <a:r>
                        <a:rPr lang="en-US" sz="2000" dirty="0" smtClean="0"/>
                        <a:t>Inventor’s oath/declaration </a:t>
                      </a:r>
                      <a:endParaRPr lang="en-US" sz="2000" dirty="0"/>
                    </a:p>
                  </a:txBody>
                  <a:tcP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any patent application filed on or after 16 Sept. 2012 </a:t>
                      </a:r>
                      <a:endParaRPr lang="en-US" sz="2000" dirty="0"/>
                    </a:p>
                  </a:txBody>
                  <a:tcPr>
                    <a:solidFill>
                      <a:schemeClr val="accent6">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Third party submission of prior art in a patent file </a:t>
                      </a:r>
                      <a:endParaRPr lang="en-US" sz="2000" dirty="0"/>
                    </a:p>
                  </a:txBody>
                  <a:tcPr/>
                </a:tc>
                <a:tc>
                  <a:txBody>
                    <a:bodyPr/>
                    <a:lstStyle/>
                    <a:p>
                      <a:r>
                        <a:rPr lang="en-US" sz="2000" dirty="0" smtClean="0"/>
                        <a:t>any patent issued on or after 16 Sept. 2012 </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Third party submission of prior art for patent application</a:t>
                      </a:r>
                      <a:endParaRPr lang="en-US" sz="2000" dirty="0"/>
                    </a:p>
                  </a:txBody>
                  <a:tcPr>
                    <a:solidFill>
                      <a:schemeClr val="accent6">
                        <a:lumMod val="20000"/>
                        <a:lumOff val="80000"/>
                      </a:schemeClr>
                    </a:solidFill>
                  </a:tcPr>
                </a:tc>
                <a:tc>
                  <a:txBody>
                    <a:bodyPr/>
                    <a:lstStyle/>
                    <a:p>
                      <a:r>
                        <a:rPr lang="en-US" sz="2000" dirty="0" smtClean="0"/>
                        <a:t>any patent application filed before, on or after 16 Sept. 2012 </a:t>
                      </a:r>
                      <a:endParaRPr lang="en-US" sz="2000" dirty="0"/>
                    </a:p>
                  </a:txBody>
                  <a:tcPr>
                    <a:solidFill>
                      <a:schemeClr val="accent6">
                        <a:lumMod val="20000"/>
                        <a:lumOff val="80000"/>
                      </a:schemeClr>
                    </a:solidFill>
                  </a:tcPr>
                </a:tc>
              </a:tr>
              <a:tr h="370840">
                <a:tc>
                  <a:txBody>
                    <a:bodyPr/>
                    <a:lstStyle/>
                    <a:p>
                      <a:r>
                        <a:rPr lang="en-US" sz="2000" dirty="0" smtClean="0"/>
                        <a:t>Supplemental examination </a:t>
                      </a:r>
                      <a:endParaRPr lang="en-US" sz="2000" dirty="0"/>
                    </a:p>
                  </a:txBody>
                  <a:tcPr/>
                </a:tc>
                <a:tc>
                  <a:txBody>
                    <a:bodyPr/>
                    <a:lstStyle/>
                    <a:p>
                      <a:r>
                        <a:rPr lang="en-US" sz="2000" dirty="0" smtClean="0"/>
                        <a:t>any patent issued before, on or after 16 Sept. 2012 </a:t>
                      </a:r>
                      <a:endParaRPr lang="en-US" sz="2000" dirty="0"/>
                    </a:p>
                  </a:txBody>
                  <a:tcPr/>
                </a:tc>
              </a:tr>
              <a:tr h="370840">
                <a:tc>
                  <a:txBody>
                    <a:bodyPr/>
                    <a:lstStyle/>
                    <a:p>
                      <a:r>
                        <a:rPr lang="en-US" sz="2000" dirty="0" smtClean="0"/>
                        <a:t>Transitional post-grant review program for covered business method patents </a:t>
                      </a:r>
                      <a:endParaRPr lang="en-US" sz="2000" dirty="0"/>
                    </a:p>
                  </a:txBody>
                  <a:tcPr>
                    <a:solidFill>
                      <a:schemeClr val="accent6">
                        <a:lumMod val="20000"/>
                        <a:lumOff val="80000"/>
                      </a:schemeClr>
                    </a:solidFill>
                  </a:tcPr>
                </a:tc>
                <a:tc>
                  <a:txBody>
                    <a:bodyPr/>
                    <a:lstStyle/>
                    <a:p>
                      <a:r>
                        <a:rPr lang="en-US" sz="2000" dirty="0" smtClean="0"/>
                        <a:t>any business method patent issued before, on or after 16 Sept. 2011</a:t>
                      </a:r>
                      <a:endParaRPr lang="en-US" sz="2000" dirty="0"/>
                    </a:p>
                  </a:txBody>
                  <a:tcPr>
                    <a:solidFill>
                      <a:schemeClr val="accent6">
                        <a:lumMod val="20000"/>
                        <a:lumOff val="80000"/>
                      </a:schemeClr>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2509</Words>
  <Application>Microsoft Office PowerPoint</Application>
  <PresentationFormat>On-screen Show (4:3)</PresentationFormat>
  <Paragraphs>213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AIA Sections Already In Effect</vt:lpstr>
      <vt:lpstr>Section 5. Prior User Rights</vt:lpstr>
      <vt:lpstr>Section 5. Prior User Rights</vt:lpstr>
      <vt:lpstr>Section 5. Prior User Rights</vt:lpstr>
      <vt:lpstr>Section 17. Advice of Counsel</vt:lpstr>
      <vt:lpstr>Section 16. Marking </vt:lpstr>
      <vt:lpstr>Section 15. Best Mode</vt:lpstr>
      <vt:lpstr>Effective 12 Months From Enactment</vt:lpstr>
      <vt:lpstr>Section 4. Oath or Declaration</vt:lpstr>
      <vt:lpstr>Section 4. Oath or Declaration</vt:lpstr>
      <vt:lpstr>Section 20. Reissue Oath or Declaration</vt:lpstr>
      <vt:lpstr>Section 6. Third Party Submission of Prior Art in Patent File</vt:lpstr>
      <vt:lpstr>Section 8. Third Party Submission in Application – “Preissuance Submissions”</vt:lpstr>
      <vt:lpstr>Section 8. Third Party Submission in Application – “Preissuance Submissions”</vt:lpstr>
      <vt:lpstr>Section 8. Third Party Submission in Application – “Preissuance Submissions”</vt:lpstr>
      <vt:lpstr>Section 8. Third Party Submission in Application – “Preissuance Submissions”</vt:lpstr>
      <vt:lpstr>Section 12. Supplemental Examination- Can remove potential grounds of inequitable conduct relating to an issued patent</vt:lpstr>
      <vt:lpstr>Section 12. Supplemental Examination Timing</vt:lpstr>
      <vt:lpstr>Section 12. Supplemental Examination-Reexam</vt:lpstr>
      <vt:lpstr>Section 12. Supplemental Examination</vt:lpstr>
      <vt:lpstr>Section 12. Supplemental Examination- Proposed Rules Highlights</vt:lpstr>
      <vt:lpstr>Section 18. Transitional Post Grant Review Programs for Business Methods</vt:lpstr>
      <vt:lpstr>Section 18. Transitional Post Grant Review Programs for Business Methods</vt:lpstr>
      <vt:lpstr>Sect. 18. Transitional Post Grant Review Programs for Business Methods</vt:lpstr>
      <vt:lpstr>Sect. 18. Transitional Post Grant Review Programs for Business Methods</vt:lpstr>
      <vt:lpstr>GRAZIE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anthony.venturino</dc:creator>
  <cp:lastModifiedBy>anthony.venturino</cp:lastModifiedBy>
  <cp:revision>32</cp:revision>
  <dcterms:created xsi:type="dcterms:W3CDTF">2012-02-02T22:37:29Z</dcterms:created>
  <dcterms:modified xsi:type="dcterms:W3CDTF">2012-02-11T19:32:19Z</dcterms:modified>
</cp:coreProperties>
</file>